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5" r:id="rId5"/>
    <p:sldId id="296" r:id="rId6"/>
    <p:sldId id="292" r:id="rId7"/>
    <p:sldId id="264" r:id="rId8"/>
    <p:sldId id="265" r:id="rId9"/>
    <p:sldId id="299" r:id="rId10"/>
    <p:sldId id="279" r:id="rId11"/>
    <p:sldId id="304" r:id="rId12"/>
    <p:sldId id="270" r:id="rId13"/>
    <p:sldId id="303" r:id="rId14"/>
    <p:sldId id="273" r:id="rId15"/>
    <p:sldId id="306" r:id="rId16"/>
    <p:sldId id="280" r:id="rId17"/>
    <p:sldId id="308" r:id="rId18"/>
    <p:sldId id="300"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CAB8"/>
    <a:srgbClr val="4DC58D"/>
    <a:srgbClr val="70AD47"/>
    <a:srgbClr val="F0904E"/>
    <a:srgbClr val="F19759"/>
    <a:srgbClr val="EE8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A7BA3-95AD-4837-A251-C869F62AF8E8}" v="21" dt="2023-04-19T20:14:14.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97" d="100"/>
          <a:sy n="97" d="100"/>
        </p:scale>
        <p:origin x="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3\Projects\Iona%20Bonneville%20Sewer%20District\01-22-0011%20IBSD%20WW%20FPS\4%20ENGINEERING\Reports\IBSD%20FPS\Sewershed%20Map%20and%20flow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Projected</a:t>
            </a:r>
            <a:r>
              <a:rPr lang="en-US" b="1" baseline="0"/>
              <a:t> </a:t>
            </a:r>
            <a:r>
              <a:rPr lang="en-US" b="1"/>
              <a:t>IBSD Connections</a:t>
            </a:r>
          </a:p>
        </c:rich>
      </c:tx>
      <c:layout>
        <c:manualLayout>
          <c:xMode val="edge"/>
          <c:yMode val="edge"/>
          <c:x val="0.34078607064532956"/>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59001306941186"/>
          <c:y val="0.17183544765237679"/>
          <c:w val="0.83839423609992725"/>
          <c:h val="0.72539479440069998"/>
        </c:manualLayout>
      </c:layout>
      <c:scatterChart>
        <c:scatterStyle val="lineMarker"/>
        <c:varyColors val="0"/>
        <c:ser>
          <c:idx val="0"/>
          <c:order val="0"/>
          <c:tx>
            <c:v>Historic Connection Data</c:v>
          </c:tx>
          <c:spPr>
            <a:ln w="25400" cap="rnd">
              <a:solidFill>
                <a:schemeClr val="accent1"/>
              </a:solidFill>
              <a:round/>
            </a:ln>
            <a:effectLst/>
          </c:spPr>
          <c:marker>
            <c:symbol val="none"/>
          </c:marker>
          <c:xVal>
            <c:numRef>
              <c:f>'Historic EDUs'!$B$15:$B$99</c:f>
              <c:numCache>
                <c:formatCode>mmm\-yy</c:formatCode>
                <c:ptCount val="8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numCache>
            </c:numRef>
          </c:xVal>
          <c:yVal>
            <c:numRef>
              <c:f>'Historic EDUs'!$D$15:$D$99</c:f>
              <c:numCache>
                <c:formatCode>General</c:formatCode>
                <c:ptCount val="85"/>
                <c:pt idx="0">
                  <c:v>6455</c:v>
                </c:pt>
                <c:pt idx="1">
                  <c:v>6475</c:v>
                </c:pt>
                <c:pt idx="2">
                  <c:v>6507</c:v>
                </c:pt>
                <c:pt idx="3">
                  <c:v>6537</c:v>
                </c:pt>
                <c:pt idx="4">
                  <c:v>6568</c:v>
                </c:pt>
                <c:pt idx="5">
                  <c:v>6612</c:v>
                </c:pt>
                <c:pt idx="6">
                  <c:v>6652</c:v>
                </c:pt>
                <c:pt idx="7">
                  <c:v>6677</c:v>
                </c:pt>
                <c:pt idx="8">
                  <c:v>6709</c:v>
                </c:pt>
                <c:pt idx="9">
                  <c:v>6719</c:v>
                </c:pt>
                <c:pt idx="10">
                  <c:v>6740</c:v>
                </c:pt>
                <c:pt idx="11">
                  <c:v>6742</c:v>
                </c:pt>
                <c:pt idx="12">
                  <c:v>6761</c:v>
                </c:pt>
                <c:pt idx="13">
                  <c:v>6782</c:v>
                </c:pt>
                <c:pt idx="14">
                  <c:v>6823</c:v>
                </c:pt>
                <c:pt idx="15">
                  <c:v>6861</c:v>
                </c:pt>
                <c:pt idx="16">
                  <c:v>6888</c:v>
                </c:pt>
                <c:pt idx="17">
                  <c:v>6913</c:v>
                </c:pt>
                <c:pt idx="18">
                  <c:v>6929</c:v>
                </c:pt>
                <c:pt idx="19">
                  <c:v>6973</c:v>
                </c:pt>
                <c:pt idx="20">
                  <c:v>6988</c:v>
                </c:pt>
                <c:pt idx="21">
                  <c:v>6999</c:v>
                </c:pt>
                <c:pt idx="22">
                  <c:v>7015</c:v>
                </c:pt>
                <c:pt idx="23">
                  <c:v>7049</c:v>
                </c:pt>
                <c:pt idx="24">
                  <c:v>7057</c:v>
                </c:pt>
                <c:pt idx="25">
                  <c:v>7066</c:v>
                </c:pt>
                <c:pt idx="26">
                  <c:v>7099</c:v>
                </c:pt>
                <c:pt idx="27">
                  <c:v>7113</c:v>
                </c:pt>
                <c:pt idx="28">
                  <c:v>7180</c:v>
                </c:pt>
                <c:pt idx="29">
                  <c:v>7198</c:v>
                </c:pt>
                <c:pt idx="30">
                  <c:v>7208</c:v>
                </c:pt>
                <c:pt idx="31">
                  <c:v>7245</c:v>
                </c:pt>
                <c:pt idx="32">
                  <c:v>7257</c:v>
                </c:pt>
                <c:pt idx="33">
                  <c:v>7297</c:v>
                </c:pt>
                <c:pt idx="34">
                  <c:v>7300</c:v>
                </c:pt>
                <c:pt idx="35">
                  <c:v>7342</c:v>
                </c:pt>
                <c:pt idx="36">
                  <c:v>7349</c:v>
                </c:pt>
                <c:pt idx="37">
                  <c:v>7374</c:v>
                </c:pt>
                <c:pt idx="38">
                  <c:v>7405</c:v>
                </c:pt>
                <c:pt idx="39">
                  <c:v>7419</c:v>
                </c:pt>
                <c:pt idx="40">
                  <c:v>7447</c:v>
                </c:pt>
                <c:pt idx="41">
                  <c:v>7457</c:v>
                </c:pt>
                <c:pt idx="42">
                  <c:v>7460</c:v>
                </c:pt>
                <c:pt idx="43">
                  <c:v>7479</c:v>
                </c:pt>
                <c:pt idx="44">
                  <c:v>7513</c:v>
                </c:pt>
                <c:pt idx="45">
                  <c:v>7556</c:v>
                </c:pt>
                <c:pt idx="46">
                  <c:v>7580</c:v>
                </c:pt>
                <c:pt idx="47">
                  <c:v>7594</c:v>
                </c:pt>
                <c:pt idx="48">
                  <c:v>7608</c:v>
                </c:pt>
                <c:pt idx="49">
                  <c:v>7631</c:v>
                </c:pt>
                <c:pt idx="50">
                  <c:v>7657</c:v>
                </c:pt>
                <c:pt idx="51">
                  <c:v>7670</c:v>
                </c:pt>
                <c:pt idx="52">
                  <c:v>7680</c:v>
                </c:pt>
                <c:pt idx="53">
                  <c:v>7707</c:v>
                </c:pt>
                <c:pt idx="54">
                  <c:v>7720</c:v>
                </c:pt>
                <c:pt idx="55">
                  <c:v>7762</c:v>
                </c:pt>
                <c:pt idx="56">
                  <c:v>7797</c:v>
                </c:pt>
                <c:pt idx="57">
                  <c:v>7854</c:v>
                </c:pt>
                <c:pt idx="58">
                  <c:v>7867</c:v>
                </c:pt>
                <c:pt idx="59">
                  <c:v>7882</c:v>
                </c:pt>
                <c:pt idx="60">
                  <c:v>7902</c:v>
                </c:pt>
                <c:pt idx="61">
                  <c:v>7923</c:v>
                </c:pt>
                <c:pt idx="62">
                  <c:v>7948</c:v>
                </c:pt>
                <c:pt idx="63">
                  <c:v>7970</c:v>
                </c:pt>
                <c:pt idx="64">
                  <c:v>7986</c:v>
                </c:pt>
                <c:pt idx="65">
                  <c:v>7995</c:v>
                </c:pt>
                <c:pt idx="66">
                  <c:v>8015</c:v>
                </c:pt>
                <c:pt idx="67">
                  <c:v>8029</c:v>
                </c:pt>
                <c:pt idx="68">
                  <c:v>8045</c:v>
                </c:pt>
                <c:pt idx="69">
                  <c:v>8093</c:v>
                </c:pt>
                <c:pt idx="70">
                  <c:v>8115</c:v>
                </c:pt>
                <c:pt idx="71">
                  <c:v>8121</c:v>
                </c:pt>
                <c:pt idx="72">
                  <c:v>8129</c:v>
                </c:pt>
                <c:pt idx="73">
                  <c:v>8149</c:v>
                </c:pt>
                <c:pt idx="74">
                  <c:v>8165</c:v>
                </c:pt>
                <c:pt idx="75">
                  <c:v>8176</c:v>
                </c:pt>
                <c:pt idx="76">
                  <c:v>8186</c:v>
                </c:pt>
                <c:pt idx="77">
                  <c:v>8196</c:v>
                </c:pt>
                <c:pt idx="78">
                  <c:v>8208</c:v>
                </c:pt>
                <c:pt idx="79">
                  <c:v>8249</c:v>
                </c:pt>
                <c:pt idx="80">
                  <c:v>8283</c:v>
                </c:pt>
                <c:pt idx="81">
                  <c:v>8285</c:v>
                </c:pt>
                <c:pt idx="82">
                  <c:v>8294</c:v>
                </c:pt>
                <c:pt idx="83">
                  <c:v>8327</c:v>
                </c:pt>
                <c:pt idx="84">
                  <c:v>8337</c:v>
                </c:pt>
              </c:numCache>
            </c:numRef>
          </c:yVal>
          <c:smooth val="0"/>
          <c:extLst>
            <c:ext xmlns:c16="http://schemas.microsoft.com/office/drawing/2014/chart" uri="{C3380CC4-5D6E-409C-BE32-E72D297353CC}">
              <c16:uniqueId val="{00000000-4A37-42A6-A088-3A2E731678EB}"/>
            </c:ext>
          </c:extLst>
        </c:ser>
        <c:ser>
          <c:idx val="1"/>
          <c:order val="1"/>
          <c:tx>
            <c:v>20-Year Projection</c:v>
          </c:tx>
          <c:spPr>
            <a:ln w="25400" cap="rnd">
              <a:solidFill>
                <a:schemeClr val="accent2"/>
              </a:solidFill>
              <a:round/>
            </a:ln>
            <a:effectLst/>
          </c:spPr>
          <c:marker>
            <c:symbol val="none"/>
          </c:marker>
          <c:xVal>
            <c:numRef>
              <c:f>'Historic EDUs'!$B$99:$B$338</c:f>
              <c:numCache>
                <c:formatCode>mmm\-yy</c:formatCode>
                <c:ptCount val="240"/>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pt idx="14">
                  <c:v>44986</c:v>
                </c:pt>
                <c:pt idx="15">
                  <c:v>45017</c:v>
                </c:pt>
                <c:pt idx="16">
                  <c:v>45047</c:v>
                </c:pt>
                <c:pt idx="17">
                  <c:v>45078</c:v>
                </c:pt>
                <c:pt idx="18">
                  <c:v>45108</c:v>
                </c:pt>
                <c:pt idx="19">
                  <c:v>45139</c:v>
                </c:pt>
                <c:pt idx="20">
                  <c:v>45170</c:v>
                </c:pt>
                <c:pt idx="21">
                  <c:v>45200</c:v>
                </c:pt>
                <c:pt idx="22">
                  <c:v>45231</c:v>
                </c:pt>
                <c:pt idx="23">
                  <c:v>45261</c:v>
                </c:pt>
                <c:pt idx="24">
                  <c:v>45292</c:v>
                </c:pt>
                <c:pt idx="25">
                  <c:v>45323</c:v>
                </c:pt>
                <c:pt idx="26">
                  <c:v>45352</c:v>
                </c:pt>
                <c:pt idx="27">
                  <c:v>45383</c:v>
                </c:pt>
                <c:pt idx="28">
                  <c:v>45413</c:v>
                </c:pt>
                <c:pt idx="29">
                  <c:v>45444</c:v>
                </c:pt>
                <c:pt idx="30">
                  <c:v>45474</c:v>
                </c:pt>
                <c:pt idx="31">
                  <c:v>45505</c:v>
                </c:pt>
                <c:pt idx="32">
                  <c:v>45536</c:v>
                </c:pt>
                <c:pt idx="33">
                  <c:v>45566</c:v>
                </c:pt>
                <c:pt idx="34">
                  <c:v>45597</c:v>
                </c:pt>
                <c:pt idx="35">
                  <c:v>45627</c:v>
                </c:pt>
                <c:pt idx="36">
                  <c:v>45658</c:v>
                </c:pt>
                <c:pt idx="37">
                  <c:v>45689</c:v>
                </c:pt>
                <c:pt idx="38">
                  <c:v>45717</c:v>
                </c:pt>
                <c:pt idx="39">
                  <c:v>45748</c:v>
                </c:pt>
                <c:pt idx="40">
                  <c:v>45778</c:v>
                </c:pt>
                <c:pt idx="41">
                  <c:v>45809</c:v>
                </c:pt>
                <c:pt idx="42">
                  <c:v>45839</c:v>
                </c:pt>
                <c:pt idx="43">
                  <c:v>45870</c:v>
                </c:pt>
                <c:pt idx="44">
                  <c:v>45901</c:v>
                </c:pt>
                <c:pt idx="45">
                  <c:v>45931</c:v>
                </c:pt>
                <c:pt idx="46">
                  <c:v>45962</c:v>
                </c:pt>
                <c:pt idx="47">
                  <c:v>45992</c:v>
                </c:pt>
                <c:pt idx="48">
                  <c:v>46023</c:v>
                </c:pt>
                <c:pt idx="49">
                  <c:v>46054</c:v>
                </c:pt>
                <c:pt idx="50">
                  <c:v>46082</c:v>
                </c:pt>
                <c:pt idx="51">
                  <c:v>46113</c:v>
                </c:pt>
                <c:pt idx="52">
                  <c:v>46143</c:v>
                </c:pt>
                <c:pt idx="53">
                  <c:v>46174</c:v>
                </c:pt>
                <c:pt idx="54">
                  <c:v>46204</c:v>
                </c:pt>
                <c:pt idx="55">
                  <c:v>46235</c:v>
                </c:pt>
                <c:pt idx="56">
                  <c:v>46266</c:v>
                </c:pt>
                <c:pt idx="57">
                  <c:v>46296</c:v>
                </c:pt>
                <c:pt idx="58">
                  <c:v>46327</c:v>
                </c:pt>
                <c:pt idx="59">
                  <c:v>46357</c:v>
                </c:pt>
                <c:pt idx="60">
                  <c:v>46388</c:v>
                </c:pt>
                <c:pt idx="61">
                  <c:v>46419</c:v>
                </c:pt>
                <c:pt idx="62">
                  <c:v>46447</c:v>
                </c:pt>
                <c:pt idx="63">
                  <c:v>46478</c:v>
                </c:pt>
                <c:pt idx="64">
                  <c:v>46508</c:v>
                </c:pt>
                <c:pt idx="65">
                  <c:v>46539</c:v>
                </c:pt>
                <c:pt idx="66">
                  <c:v>46569</c:v>
                </c:pt>
                <c:pt idx="67">
                  <c:v>46600</c:v>
                </c:pt>
                <c:pt idx="68">
                  <c:v>46631</c:v>
                </c:pt>
                <c:pt idx="69">
                  <c:v>46661</c:v>
                </c:pt>
                <c:pt idx="70">
                  <c:v>46692</c:v>
                </c:pt>
                <c:pt idx="71">
                  <c:v>46722</c:v>
                </c:pt>
                <c:pt idx="72">
                  <c:v>46753</c:v>
                </c:pt>
                <c:pt idx="73">
                  <c:v>46784</c:v>
                </c:pt>
                <c:pt idx="74">
                  <c:v>46813</c:v>
                </c:pt>
                <c:pt idx="75">
                  <c:v>46844</c:v>
                </c:pt>
                <c:pt idx="76">
                  <c:v>46874</c:v>
                </c:pt>
                <c:pt idx="77">
                  <c:v>46905</c:v>
                </c:pt>
                <c:pt idx="78">
                  <c:v>46935</c:v>
                </c:pt>
                <c:pt idx="79">
                  <c:v>46966</c:v>
                </c:pt>
                <c:pt idx="80">
                  <c:v>46997</c:v>
                </c:pt>
                <c:pt idx="81">
                  <c:v>47027</c:v>
                </c:pt>
                <c:pt idx="82">
                  <c:v>47058</c:v>
                </c:pt>
                <c:pt idx="83">
                  <c:v>47088</c:v>
                </c:pt>
                <c:pt idx="84">
                  <c:v>47119</c:v>
                </c:pt>
                <c:pt idx="85">
                  <c:v>47150</c:v>
                </c:pt>
                <c:pt idx="86">
                  <c:v>47178</c:v>
                </c:pt>
                <c:pt idx="87">
                  <c:v>47209</c:v>
                </c:pt>
                <c:pt idx="88">
                  <c:v>47239</c:v>
                </c:pt>
                <c:pt idx="89">
                  <c:v>47270</c:v>
                </c:pt>
                <c:pt idx="90">
                  <c:v>47300</c:v>
                </c:pt>
                <c:pt idx="91">
                  <c:v>47331</c:v>
                </c:pt>
                <c:pt idx="92">
                  <c:v>47362</c:v>
                </c:pt>
                <c:pt idx="93">
                  <c:v>47392</c:v>
                </c:pt>
                <c:pt idx="94">
                  <c:v>47423</c:v>
                </c:pt>
                <c:pt idx="95">
                  <c:v>47453</c:v>
                </c:pt>
                <c:pt idx="96">
                  <c:v>47484</c:v>
                </c:pt>
                <c:pt idx="97">
                  <c:v>47515</c:v>
                </c:pt>
                <c:pt idx="98">
                  <c:v>47543</c:v>
                </c:pt>
                <c:pt idx="99">
                  <c:v>47574</c:v>
                </c:pt>
                <c:pt idx="100">
                  <c:v>47604</c:v>
                </c:pt>
                <c:pt idx="101">
                  <c:v>47635</c:v>
                </c:pt>
                <c:pt idx="102">
                  <c:v>47665</c:v>
                </c:pt>
                <c:pt idx="103">
                  <c:v>47696</c:v>
                </c:pt>
                <c:pt idx="104">
                  <c:v>47727</c:v>
                </c:pt>
                <c:pt idx="105">
                  <c:v>47757</c:v>
                </c:pt>
                <c:pt idx="106">
                  <c:v>47788</c:v>
                </c:pt>
                <c:pt idx="107">
                  <c:v>47818</c:v>
                </c:pt>
                <c:pt idx="108">
                  <c:v>47849</c:v>
                </c:pt>
                <c:pt idx="109">
                  <c:v>47880</c:v>
                </c:pt>
                <c:pt idx="110">
                  <c:v>47908</c:v>
                </c:pt>
                <c:pt idx="111">
                  <c:v>47939</c:v>
                </c:pt>
                <c:pt idx="112">
                  <c:v>47969</c:v>
                </c:pt>
                <c:pt idx="113">
                  <c:v>48000</c:v>
                </c:pt>
                <c:pt idx="114">
                  <c:v>48030</c:v>
                </c:pt>
                <c:pt idx="115">
                  <c:v>48061</c:v>
                </c:pt>
                <c:pt idx="116">
                  <c:v>48092</c:v>
                </c:pt>
                <c:pt idx="117">
                  <c:v>48122</c:v>
                </c:pt>
                <c:pt idx="118">
                  <c:v>48153</c:v>
                </c:pt>
                <c:pt idx="119">
                  <c:v>48183</c:v>
                </c:pt>
                <c:pt idx="120">
                  <c:v>48214</c:v>
                </c:pt>
                <c:pt idx="121">
                  <c:v>48245</c:v>
                </c:pt>
                <c:pt idx="122">
                  <c:v>48274</c:v>
                </c:pt>
                <c:pt idx="123">
                  <c:v>48305</c:v>
                </c:pt>
                <c:pt idx="124">
                  <c:v>48335</c:v>
                </c:pt>
                <c:pt idx="125">
                  <c:v>48366</c:v>
                </c:pt>
                <c:pt idx="126">
                  <c:v>48396</c:v>
                </c:pt>
                <c:pt idx="127">
                  <c:v>48427</c:v>
                </c:pt>
                <c:pt idx="128">
                  <c:v>48458</c:v>
                </c:pt>
                <c:pt idx="129">
                  <c:v>48488</c:v>
                </c:pt>
                <c:pt idx="130">
                  <c:v>48519</c:v>
                </c:pt>
                <c:pt idx="131">
                  <c:v>48549</c:v>
                </c:pt>
                <c:pt idx="132">
                  <c:v>48580</c:v>
                </c:pt>
                <c:pt idx="133">
                  <c:v>48611</c:v>
                </c:pt>
                <c:pt idx="134">
                  <c:v>48639</c:v>
                </c:pt>
                <c:pt idx="135">
                  <c:v>48670</c:v>
                </c:pt>
                <c:pt idx="136">
                  <c:v>48700</c:v>
                </c:pt>
                <c:pt idx="137">
                  <c:v>48731</c:v>
                </c:pt>
                <c:pt idx="138">
                  <c:v>48761</c:v>
                </c:pt>
                <c:pt idx="139">
                  <c:v>48792</c:v>
                </c:pt>
                <c:pt idx="140">
                  <c:v>48823</c:v>
                </c:pt>
                <c:pt idx="141">
                  <c:v>48853</c:v>
                </c:pt>
                <c:pt idx="142">
                  <c:v>48884</c:v>
                </c:pt>
                <c:pt idx="143">
                  <c:v>48914</c:v>
                </c:pt>
                <c:pt idx="144">
                  <c:v>48945</c:v>
                </c:pt>
                <c:pt idx="145">
                  <c:v>48976</c:v>
                </c:pt>
                <c:pt idx="146">
                  <c:v>49004</c:v>
                </c:pt>
                <c:pt idx="147">
                  <c:v>49035</c:v>
                </c:pt>
                <c:pt idx="148">
                  <c:v>49065</c:v>
                </c:pt>
                <c:pt idx="149">
                  <c:v>49096</c:v>
                </c:pt>
                <c:pt idx="150">
                  <c:v>49126</c:v>
                </c:pt>
                <c:pt idx="151">
                  <c:v>49157</c:v>
                </c:pt>
                <c:pt idx="152">
                  <c:v>49188</c:v>
                </c:pt>
                <c:pt idx="153">
                  <c:v>49218</c:v>
                </c:pt>
                <c:pt idx="154">
                  <c:v>49249</c:v>
                </c:pt>
                <c:pt idx="155">
                  <c:v>49279</c:v>
                </c:pt>
                <c:pt idx="156">
                  <c:v>49310</c:v>
                </c:pt>
                <c:pt idx="157">
                  <c:v>49341</c:v>
                </c:pt>
                <c:pt idx="158">
                  <c:v>49369</c:v>
                </c:pt>
                <c:pt idx="159">
                  <c:v>49400</c:v>
                </c:pt>
                <c:pt idx="160">
                  <c:v>49430</c:v>
                </c:pt>
                <c:pt idx="161">
                  <c:v>49461</c:v>
                </c:pt>
                <c:pt idx="162">
                  <c:v>49491</c:v>
                </c:pt>
                <c:pt idx="163">
                  <c:v>49522</c:v>
                </c:pt>
                <c:pt idx="164">
                  <c:v>49553</c:v>
                </c:pt>
                <c:pt idx="165">
                  <c:v>49583</c:v>
                </c:pt>
                <c:pt idx="166">
                  <c:v>49614</c:v>
                </c:pt>
                <c:pt idx="167">
                  <c:v>49644</c:v>
                </c:pt>
                <c:pt idx="168">
                  <c:v>49675</c:v>
                </c:pt>
                <c:pt idx="169">
                  <c:v>49706</c:v>
                </c:pt>
                <c:pt idx="170">
                  <c:v>49735</c:v>
                </c:pt>
                <c:pt idx="171">
                  <c:v>49766</c:v>
                </c:pt>
                <c:pt idx="172">
                  <c:v>49796</c:v>
                </c:pt>
                <c:pt idx="173">
                  <c:v>49827</c:v>
                </c:pt>
                <c:pt idx="174">
                  <c:v>49857</c:v>
                </c:pt>
                <c:pt idx="175">
                  <c:v>49888</c:v>
                </c:pt>
                <c:pt idx="176">
                  <c:v>49919</c:v>
                </c:pt>
                <c:pt idx="177">
                  <c:v>49949</c:v>
                </c:pt>
                <c:pt idx="178">
                  <c:v>49980</c:v>
                </c:pt>
                <c:pt idx="179">
                  <c:v>50010</c:v>
                </c:pt>
                <c:pt idx="180">
                  <c:v>50041</c:v>
                </c:pt>
                <c:pt idx="181">
                  <c:v>50072</c:v>
                </c:pt>
                <c:pt idx="182">
                  <c:v>50100</c:v>
                </c:pt>
                <c:pt idx="183">
                  <c:v>50131</c:v>
                </c:pt>
                <c:pt idx="184">
                  <c:v>50161</c:v>
                </c:pt>
                <c:pt idx="185">
                  <c:v>50192</c:v>
                </c:pt>
                <c:pt idx="186">
                  <c:v>50222</c:v>
                </c:pt>
                <c:pt idx="187">
                  <c:v>50253</c:v>
                </c:pt>
                <c:pt idx="188">
                  <c:v>50284</c:v>
                </c:pt>
                <c:pt idx="189">
                  <c:v>50314</c:v>
                </c:pt>
                <c:pt idx="190">
                  <c:v>50345</c:v>
                </c:pt>
                <c:pt idx="191">
                  <c:v>50375</c:v>
                </c:pt>
                <c:pt idx="192">
                  <c:v>50406</c:v>
                </c:pt>
                <c:pt idx="193">
                  <c:v>50437</c:v>
                </c:pt>
                <c:pt idx="194">
                  <c:v>50465</c:v>
                </c:pt>
                <c:pt idx="195">
                  <c:v>50496</c:v>
                </c:pt>
                <c:pt idx="196">
                  <c:v>50526</c:v>
                </c:pt>
                <c:pt idx="197">
                  <c:v>50557</c:v>
                </c:pt>
                <c:pt idx="198">
                  <c:v>50587</c:v>
                </c:pt>
                <c:pt idx="199">
                  <c:v>50618</c:v>
                </c:pt>
                <c:pt idx="200">
                  <c:v>50649</c:v>
                </c:pt>
                <c:pt idx="201">
                  <c:v>50679</c:v>
                </c:pt>
                <c:pt idx="202">
                  <c:v>50710</c:v>
                </c:pt>
                <c:pt idx="203">
                  <c:v>50740</c:v>
                </c:pt>
                <c:pt idx="204">
                  <c:v>50771</c:v>
                </c:pt>
                <c:pt idx="205">
                  <c:v>50802</c:v>
                </c:pt>
                <c:pt idx="206">
                  <c:v>50830</c:v>
                </c:pt>
                <c:pt idx="207">
                  <c:v>50861</c:v>
                </c:pt>
                <c:pt idx="208">
                  <c:v>50891</c:v>
                </c:pt>
                <c:pt idx="209">
                  <c:v>50922</c:v>
                </c:pt>
                <c:pt idx="210">
                  <c:v>50952</c:v>
                </c:pt>
                <c:pt idx="211">
                  <c:v>50983</c:v>
                </c:pt>
                <c:pt idx="212">
                  <c:v>51014</c:v>
                </c:pt>
                <c:pt idx="213">
                  <c:v>51044</c:v>
                </c:pt>
                <c:pt idx="214">
                  <c:v>51075</c:v>
                </c:pt>
                <c:pt idx="215">
                  <c:v>51105</c:v>
                </c:pt>
                <c:pt idx="216">
                  <c:v>51136</c:v>
                </c:pt>
                <c:pt idx="217">
                  <c:v>51167</c:v>
                </c:pt>
                <c:pt idx="218">
                  <c:v>51196</c:v>
                </c:pt>
                <c:pt idx="219">
                  <c:v>51227</c:v>
                </c:pt>
                <c:pt idx="220">
                  <c:v>51257</c:v>
                </c:pt>
                <c:pt idx="221">
                  <c:v>51288</c:v>
                </c:pt>
                <c:pt idx="222">
                  <c:v>51318</c:v>
                </c:pt>
                <c:pt idx="223">
                  <c:v>51349</c:v>
                </c:pt>
                <c:pt idx="224">
                  <c:v>51380</c:v>
                </c:pt>
                <c:pt idx="225">
                  <c:v>51410</c:v>
                </c:pt>
                <c:pt idx="226">
                  <c:v>51441</c:v>
                </c:pt>
                <c:pt idx="227">
                  <c:v>51471</c:v>
                </c:pt>
                <c:pt idx="228">
                  <c:v>51502</c:v>
                </c:pt>
                <c:pt idx="229">
                  <c:v>51533</c:v>
                </c:pt>
                <c:pt idx="230">
                  <c:v>51561</c:v>
                </c:pt>
                <c:pt idx="231">
                  <c:v>51592</c:v>
                </c:pt>
                <c:pt idx="232">
                  <c:v>51622</c:v>
                </c:pt>
                <c:pt idx="233">
                  <c:v>51653</c:v>
                </c:pt>
                <c:pt idx="234">
                  <c:v>51683</c:v>
                </c:pt>
                <c:pt idx="235">
                  <c:v>51714</c:v>
                </c:pt>
                <c:pt idx="236">
                  <c:v>51745</c:v>
                </c:pt>
                <c:pt idx="237">
                  <c:v>51775</c:v>
                </c:pt>
                <c:pt idx="238">
                  <c:v>51806</c:v>
                </c:pt>
                <c:pt idx="239">
                  <c:v>51836</c:v>
                </c:pt>
              </c:numCache>
            </c:numRef>
          </c:xVal>
          <c:yVal>
            <c:numRef>
              <c:f>'Historic EDUs'!$D$99:$D$338</c:f>
              <c:numCache>
                <c:formatCode>General</c:formatCode>
                <c:ptCount val="240"/>
                <c:pt idx="0">
                  <c:v>8337</c:v>
                </c:pt>
                <c:pt idx="1">
                  <c:v>8425.6630999999979</c:v>
                </c:pt>
                <c:pt idx="2">
                  <c:v>8446.2906999999977</c:v>
                </c:pt>
                <c:pt idx="3">
                  <c:v>8469.1284000000014</c:v>
                </c:pt>
                <c:pt idx="4">
                  <c:v>8491.2294000000038</c:v>
                </c:pt>
                <c:pt idx="5">
                  <c:v>8514.0671000000002</c:v>
                </c:pt>
                <c:pt idx="6">
                  <c:v>8536.1681000000026</c:v>
                </c:pt>
                <c:pt idx="7">
                  <c:v>8559.005799999999</c:v>
                </c:pt>
                <c:pt idx="8">
                  <c:v>8581.8435000000027</c:v>
                </c:pt>
                <c:pt idx="9">
                  <c:v>8603.9444999999978</c:v>
                </c:pt>
                <c:pt idx="10">
                  <c:v>8626.7822000000015</c:v>
                </c:pt>
                <c:pt idx="11">
                  <c:v>8648.8832000000039</c:v>
                </c:pt>
                <c:pt idx="12">
                  <c:v>8671.7209000000003</c:v>
                </c:pt>
                <c:pt idx="13">
                  <c:v>8694.5586000000039</c:v>
                </c:pt>
                <c:pt idx="14">
                  <c:v>8715.1862000000037</c:v>
                </c:pt>
                <c:pt idx="15">
                  <c:v>8738.0239000000001</c:v>
                </c:pt>
                <c:pt idx="16">
                  <c:v>8760.1249000000025</c:v>
                </c:pt>
                <c:pt idx="17">
                  <c:v>8782.9625999999989</c:v>
                </c:pt>
                <c:pt idx="18">
                  <c:v>8805.0636000000013</c:v>
                </c:pt>
                <c:pt idx="19">
                  <c:v>8827.9012999999977</c:v>
                </c:pt>
                <c:pt idx="20">
                  <c:v>8850.7390000000014</c:v>
                </c:pt>
                <c:pt idx="21">
                  <c:v>8872.8400000000038</c:v>
                </c:pt>
                <c:pt idx="22">
                  <c:v>8895.6777000000002</c:v>
                </c:pt>
                <c:pt idx="23">
                  <c:v>8917.7787000000026</c:v>
                </c:pt>
                <c:pt idx="24">
                  <c:v>8940.616399999999</c:v>
                </c:pt>
                <c:pt idx="25">
                  <c:v>8963.4541000000027</c:v>
                </c:pt>
                <c:pt idx="26">
                  <c:v>8984.8184000000037</c:v>
                </c:pt>
                <c:pt idx="27">
                  <c:v>9007.6561000000002</c:v>
                </c:pt>
                <c:pt idx="28">
                  <c:v>9029.7571000000025</c:v>
                </c:pt>
                <c:pt idx="29">
                  <c:v>9052.5947999999989</c:v>
                </c:pt>
                <c:pt idx="30">
                  <c:v>9074.6958000000013</c:v>
                </c:pt>
                <c:pt idx="31">
                  <c:v>9097.5334999999977</c:v>
                </c:pt>
                <c:pt idx="32">
                  <c:v>9120.3712000000014</c:v>
                </c:pt>
                <c:pt idx="33">
                  <c:v>9142.4722000000038</c:v>
                </c:pt>
                <c:pt idx="34">
                  <c:v>9165.3099000000002</c:v>
                </c:pt>
                <c:pt idx="35">
                  <c:v>9187.4109000000026</c:v>
                </c:pt>
                <c:pt idx="36">
                  <c:v>9210.248599999999</c:v>
                </c:pt>
                <c:pt idx="37">
                  <c:v>9233.0863000000027</c:v>
                </c:pt>
                <c:pt idx="38">
                  <c:v>9253.7139000000025</c:v>
                </c:pt>
                <c:pt idx="39">
                  <c:v>9276.5515999999989</c:v>
                </c:pt>
                <c:pt idx="40">
                  <c:v>9298.6526000000013</c:v>
                </c:pt>
                <c:pt idx="41">
                  <c:v>9321.4902999999977</c:v>
                </c:pt>
                <c:pt idx="42">
                  <c:v>9343.5913</c:v>
                </c:pt>
                <c:pt idx="43">
                  <c:v>9366.4290000000037</c:v>
                </c:pt>
                <c:pt idx="44">
                  <c:v>9389.2667000000001</c:v>
                </c:pt>
                <c:pt idx="45">
                  <c:v>9411.3677000000025</c:v>
                </c:pt>
                <c:pt idx="46">
                  <c:v>9434.2053999999989</c:v>
                </c:pt>
                <c:pt idx="47">
                  <c:v>9456.3064000000013</c:v>
                </c:pt>
                <c:pt idx="48">
                  <c:v>9479.1440999999977</c:v>
                </c:pt>
                <c:pt idx="49">
                  <c:v>9501.9818000000014</c:v>
                </c:pt>
                <c:pt idx="50">
                  <c:v>9522.6094000000012</c:v>
                </c:pt>
                <c:pt idx="51">
                  <c:v>9545.4470999999976</c:v>
                </c:pt>
                <c:pt idx="52">
                  <c:v>9567.5481</c:v>
                </c:pt>
                <c:pt idx="53">
                  <c:v>9590.3858000000037</c:v>
                </c:pt>
                <c:pt idx="54">
                  <c:v>9612.4867999999988</c:v>
                </c:pt>
                <c:pt idx="55">
                  <c:v>9635.3245000000024</c:v>
                </c:pt>
                <c:pt idx="56">
                  <c:v>9658.1621999999988</c:v>
                </c:pt>
                <c:pt idx="57">
                  <c:v>9680.2632000000012</c:v>
                </c:pt>
                <c:pt idx="58">
                  <c:v>9703.1008999999976</c:v>
                </c:pt>
                <c:pt idx="59">
                  <c:v>9725.2019</c:v>
                </c:pt>
                <c:pt idx="60">
                  <c:v>9748.0396000000037</c:v>
                </c:pt>
                <c:pt idx="61">
                  <c:v>9770.8773000000001</c:v>
                </c:pt>
                <c:pt idx="62">
                  <c:v>9791.5048999999999</c:v>
                </c:pt>
                <c:pt idx="63">
                  <c:v>9814.3426000000036</c:v>
                </c:pt>
                <c:pt idx="64">
                  <c:v>9836.4435999999987</c:v>
                </c:pt>
                <c:pt idx="65">
                  <c:v>9859.2813000000024</c:v>
                </c:pt>
                <c:pt idx="66">
                  <c:v>9881.3822999999975</c:v>
                </c:pt>
                <c:pt idx="67">
                  <c:v>9904.2200000000012</c:v>
                </c:pt>
                <c:pt idx="68">
                  <c:v>9927.0576999999976</c:v>
                </c:pt>
                <c:pt idx="69">
                  <c:v>9949.1587</c:v>
                </c:pt>
                <c:pt idx="70">
                  <c:v>9971.9964000000036</c:v>
                </c:pt>
                <c:pt idx="71">
                  <c:v>9994.0973999999987</c:v>
                </c:pt>
                <c:pt idx="72">
                  <c:v>10016.935100000002</c:v>
                </c:pt>
                <c:pt idx="73">
                  <c:v>10039.772799999999</c:v>
                </c:pt>
                <c:pt idx="74">
                  <c:v>10061.1371</c:v>
                </c:pt>
                <c:pt idx="75">
                  <c:v>10083.974800000004</c:v>
                </c:pt>
                <c:pt idx="76">
                  <c:v>10106.075799999999</c:v>
                </c:pt>
                <c:pt idx="77">
                  <c:v>10128.913500000002</c:v>
                </c:pt>
                <c:pt idx="78">
                  <c:v>10151.014499999997</c:v>
                </c:pt>
                <c:pt idx="79">
                  <c:v>10173.852200000001</c:v>
                </c:pt>
                <c:pt idx="80">
                  <c:v>10196.689899999998</c:v>
                </c:pt>
                <c:pt idx="81">
                  <c:v>10218.7909</c:v>
                </c:pt>
                <c:pt idx="82">
                  <c:v>10241.628600000004</c:v>
                </c:pt>
                <c:pt idx="83">
                  <c:v>10263.729599999999</c:v>
                </c:pt>
                <c:pt idx="84">
                  <c:v>10286.567300000002</c:v>
                </c:pt>
                <c:pt idx="85">
                  <c:v>10309.404999999999</c:v>
                </c:pt>
                <c:pt idx="86">
                  <c:v>10330.032599999999</c:v>
                </c:pt>
                <c:pt idx="87">
                  <c:v>10352.870300000002</c:v>
                </c:pt>
                <c:pt idx="88">
                  <c:v>10374.971299999997</c:v>
                </c:pt>
                <c:pt idx="89">
                  <c:v>10397.809000000001</c:v>
                </c:pt>
                <c:pt idx="90">
                  <c:v>10419.910000000003</c:v>
                </c:pt>
                <c:pt idx="91">
                  <c:v>10442.7477</c:v>
                </c:pt>
                <c:pt idx="92">
                  <c:v>10465.585400000004</c:v>
                </c:pt>
                <c:pt idx="93">
                  <c:v>10487.686399999999</c:v>
                </c:pt>
                <c:pt idx="94">
                  <c:v>10510.524100000002</c:v>
                </c:pt>
                <c:pt idx="95">
                  <c:v>10532.625099999997</c:v>
                </c:pt>
                <c:pt idx="96">
                  <c:v>10555.462800000001</c:v>
                </c:pt>
                <c:pt idx="97">
                  <c:v>10578.300499999998</c:v>
                </c:pt>
                <c:pt idx="98">
                  <c:v>10598.928100000005</c:v>
                </c:pt>
                <c:pt idx="99">
                  <c:v>10621.765800000001</c:v>
                </c:pt>
                <c:pt idx="100">
                  <c:v>10643.866800000003</c:v>
                </c:pt>
                <c:pt idx="101">
                  <c:v>10666.7045</c:v>
                </c:pt>
                <c:pt idx="102">
                  <c:v>10688.805500000002</c:v>
                </c:pt>
                <c:pt idx="103">
                  <c:v>10711.643199999999</c:v>
                </c:pt>
                <c:pt idx="104">
                  <c:v>10734.480900000002</c:v>
                </c:pt>
                <c:pt idx="105">
                  <c:v>10756.581899999997</c:v>
                </c:pt>
                <c:pt idx="106">
                  <c:v>10779.419600000001</c:v>
                </c:pt>
                <c:pt idx="107">
                  <c:v>10801.520600000003</c:v>
                </c:pt>
                <c:pt idx="108">
                  <c:v>10824.3583</c:v>
                </c:pt>
                <c:pt idx="109">
                  <c:v>10847.196000000004</c:v>
                </c:pt>
                <c:pt idx="110">
                  <c:v>10867.823600000003</c:v>
                </c:pt>
                <c:pt idx="111">
                  <c:v>10890.6613</c:v>
                </c:pt>
                <c:pt idx="112">
                  <c:v>10912.762300000002</c:v>
                </c:pt>
                <c:pt idx="113">
                  <c:v>10935.599999999999</c:v>
                </c:pt>
                <c:pt idx="114">
                  <c:v>10957.701000000001</c:v>
                </c:pt>
                <c:pt idx="115">
                  <c:v>10980.538700000005</c:v>
                </c:pt>
                <c:pt idx="116">
                  <c:v>11003.376400000001</c:v>
                </c:pt>
                <c:pt idx="117">
                  <c:v>11025.477400000003</c:v>
                </c:pt>
                <c:pt idx="118">
                  <c:v>11048.3151</c:v>
                </c:pt>
                <c:pt idx="119">
                  <c:v>11070.416100000002</c:v>
                </c:pt>
                <c:pt idx="120">
                  <c:v>11093.253799999999</c:v>
                </c:pt>
                <c:pt idx="121">
                  <c:v>11116.091500000002</c:v>
                </c:pt>
                <c:pt idx="122">
                  <c:v>11137.455800000003</c:v>
                </c:pt>
                <c:pt idx="123">
                  <c:v>11160.2935</c:v>
                </c:pt>
                <c:pt idx="124">
                  <c:v>11182.394500000002</c:v>
                </c:pt>
                <c:pt idx="125">
                  <c:v>11205.232199999999</c:v>
                </c:pt>
                <c:pt idx="126">
                  <c:v>11227.333200000001</c:v>
                </c:pt>
                <c:pt idx="127">
                  <c:v>11250.170900000005</c:v>
                </c:pt>
                <c:pt idx="128">
                  <c:v>11273.008600000001</c:v>
                </c:pt>
                <c:pt idx="129">
                  <c:v>11295.109600000003</c:v>
                </c:pt>
                <c:pt idx="130">
                  <c:v>11317.9473</c:v>
                </c:pt>
                <c:pt idx="131">
                  <c:v>11340.048300000002</c:v>
                </c:pt>
                <c:pt idx="132">
                  <c:v>11362.885999999999</c:v>
                </c:pt>
                <c:pt idx="133">
                  <c:v>11385.723700000002</c:v>
                </c:pt>
                <c:pt idx="134">
                  <c:v>11406.351300000002</c:v>
                </c:pt>
                <c:pt idx="135">
                  <c:v>11429.188999999998</c:v>
                </c:pt>
                <c:pt idx="136">
                  <c:v>11451.29</c:v>
                </c:pt>
                <c:pt idx="137">
                  <c:v>11474.127700000005</c:v>
                </c:pt>
                <c:pt idx="138">
                  <c:v>11496.2287</c:v>
                </c:pt>
                <c:pt idx="139">
                  <c:v>11519.066400000003</c:v>
                </c:pt>
                <c:pt idx="140">
                  <c:v>11541.9041</c:v>
                </c:pt>
                <c:pt idx="141">
                  <c:v>11564.005100000002</c:v>
                </c:pt>
                <c:pt idx="142">
                  <c:v>11586.842799999999</c:v>
                </c:pt>
                <c:pt idx="143">
                  <c:v>11608.943800000001</c:v>
                </c:pt>
                <c:pt idx="144">
                  <c:v>11631.781500000005</c:v>
                </c:pt>
                <c:pt idx="145">
                  <c:v>11654.619200000001</c:v>
                </c:pt>
                <c:pt idx="146">
                  <c:v>11675.246800000001</c:v>
                </c:pt>
                <c:pt idx="147">
                  <c:v>11698.084500000004</c:v>
                </c:pt>
                <c:pt idx="148">
                  <c:v>11720.1855</c:v>
                </c:pt>
                <c:pt idx="149">
                  <c:v>11743.023200000003</c:v>
                </c:pt>
                <c:pt idx="150">
                  <c:v>11765.124199999998</c:v>
                </c:pt>
                <c:pt idx="151">
                  <c:v>11787.961900000002</c:v>
                </c:pt>
                <c:pt idx="152">
                  <c:v>11810.799599999998</c:v>
                </c:pt>
                <c:pt idx="153">
                  <c:v>11832.900600000001</c:v>
                </c:pt>
                <c:pt idx="154">
                  <c:v>11855.738300000005</c:v>
                </c:pt>
                <c:pt idx="155">
                  <c:v>11877.8393</c:v>
                </c:pt>
                <c:pt idx="156">
                  <c:v>11900.677000000003</c:v>
                </c:pt>
                <c:pt idx="157">
                  <c:v>11923.5147</c:v>
                </c:pt>
                <c:pt idx="158">
                  <c:v>11944.1423</c:v>
                </c:pt>
                <c:pt idx="159">
                  <c:v>11966.980000000003</c:v>
                </c:pt>
                <c:pt idx="160">
                  <c:v>11989.080999999998</c:v>
                </c:pt>
                <c:pt idx="161">
                  <c:v>12011.918700000002</c:v>
                </c:pt>
                <c:pt idx="162">
                  <c:v>12034.019700000004</c:v>
                </c:pt>
                <c:pt idx="163">
                  <c:v>12056.857400000001</c:v>
                </c:pt>
                <c:pt idx="164">
                  <c:v>12079.695100000004</c:v>
                </c:pt>
                <c:pt idx="165">
                  <c:v>12101.7961</c:v>
                </c:pt>
                <c:pt idx="166">
                  <c:v>12124.633800000003</c:v>
                </c:pt>
                <c:pt idx="167">
                  <c:v>12146.734799999998</c:v>
                </c:pt>
                <c:pt idx="168">
                  <c:v>12169.572500000002</c:v>
                </c:pt>
                <c:pt idx="169">
                  <c:v>12192.410199999998</c:v>
                </c:pt>
                <c:pt idx="170">
                  <c:v>12213.7745</c:v>
                </c:pt>
                <c:pt idx="171">
                  <c:v>12236.612200000003</c:v>
                </c:pt>
                <c:pt idx="172">
                  <c:v>12258.713199999998</c:v>
                </c:pt>
                <c:pt idx="173">
                  <c:v>12281.550900000002</c:v>
                </c:pt>
                <c:pt idx="174">
                  <c:v>12303.651900000004</c:v>
                </c:pt>
                <c:pt idx="175">
                  <c:v>12326.489600000001</c:v>
                </c:pt>
                <c:pt idx="176">
                  <c:v>12349.327300000004</c:v>
                </c:pt>
                <c:pt idx="177">
                  <c:v>12371.4283</c:v>
                </c:pt>
                <c:pt idx="178">
                  <c:v>12394.266000000003</c:v>
                </c:pt>
                <c:pt idx="179">
                  <c:v>12416.366999999998</c:v>
                </c:pt>
                <c:pt idx="180">
                  <c:v>12439.204700000002</c:v>
                </c:pt>
                <c:pt idx="181">
                  <c:v>12462.042399999998</c:v>
                </c:pt>
                <c:pt idx="182">
                  <c:v>12482.669999999998</c:v>
                </c:pt>
                <c:pt idx="183">
                  <c:v>12505.507700000002</c:v>
                </c:pt>
                <c:pt idx="184">
                  <c:v>12527.608700000004</c:v>
                </c:pt>
                <c:pt idx="185">
                  <c:v>12550.446400000001</c:v>
                </c:pt>
                <c:pt idx="186">
                  <c:v>12572.547400000003</c:v>
                </c:pt>
                <c:pt idx="187">
                  <c:v>12595.3851</c:v>
                </c:pt>
                <c:pt idx="188">
                  <c:v>12618.222800000003</c:v>
                </c:pt>
                <c:pt idx="189">
                  <c:v>12640.323799999998</c:v>
                </c:pt>
                <c:pt idx="190">
                  <c:v>12663.161500000002</c:v>
                </c:pt>
                <c:pt idx="191">
                  <c:v>12685.262500000004</c:v>
                </c:pt>
                <c:pt idx="192">
                  <c:v>12708.100200000001</c:v>
                </c:pt>
                <c:pt idx="193">
                  <c:v>12730.937900000004</c:v>
                </c:pt>
                <c:pt idx="194">
                  <c:v>12751.565500000004</c:v>
                </c:pt>
                <c:pt idx="195">
                  <c:v>12774.403200000001</c:v>
                </c:pt>
                <c:pt idx="196">
                  <c:v>12796.504200000003</c:v>
                </c:pt>
                <c:pt idx="197">
                  <c:v>12819.341899999999</c:v>
                </c:pt>
                <c:pt idx="198">
                  <c:v>12841.442900000002</c:v>
                </c:pt>
                <c:pt idx="199">
                  <c:v>12864.280599999998</c:v>
                </c:pt>
                <c:pt idx="200">
                  <c:v>12887.118300000002</c:v>
                </c:pt>
                <c:pt idx="201">
                  <c:v>12909.219300000004</c:v>
                </c:pt>
                <c:pt idx="202">
                  <c:v>12932.057000000001</c:v>
                </c:pt>
                <c:pt idx="203">
                  <c:v>12954.158000000003</c:v>
                </c:pt>
                <c:pt idx="204">
                  <c:v>12976.995699999999</c:v>
                </c:pt>
                <c:pt idx="205">
                  <c:v>12999.833400000003</c:v>
                </c:pt>
                <c:pt idx="206">
                  <c:v>13020.461000000003</c:v>
                </c:pt>
                <c:pt idx="207">
                  <c:v>13043.298699999999</c:v>
                </c:pt>
                <c:pt idx="208">
                  <c:v>13065.399700000002</c:v>
                </c:pt>
                <c:pt idx="209">
                  <c:v>13088.237399999998</c:v>
                </c:pt>
                <c:pt idx="210">
                  <c:v>13110.338400000001</c:v>
                </c:pt>
                <c:pt idx="211">
                  <c:v>13133.176100000004</c:v>
                </c:pt>
                <c:pt idx="212">
                  <c:v>13156.013800000001</c:v>
                </c:pt>
                <c:pt idx="213">
                  <c:v>13178.114800000003</c:v>
                </c:pt>
                <c:pt idx="214">
                  <c:v>13200.952499999999</c:v>
                </c:pt>
                <c:pt idx="215">
                  <c:v>13223.053500000002</c:v>
                </c:pt>
                <c:pt idx="216">
                  <c:v>13245.891199999998</c:v>
                </c:pt>
                <c:pt idx="217">
                  <c:v>13268.728900000002</c:v>
                </c:pt>
                <c:pt idx="218">
                  <c:v>13290.093200000003</c:v>
                </c:pt>
                <c:pt idx="219">
                  <c:v>13312.930899999999</c:v>
                </c:pt>
                <c:pt idx="220">
                  <c:v>13335.031900000002</c:v>
                </c:pt>
                <c:pt idx="221">
                  <c:v>13357.869599999998</c:v>
                </c:pt>
                <c:pt idx="222">
                  <c:v>13379.970600000001</c:v>
                </c:pt>
                <c:pt idx="223">
                  <c:v>13402.808300000004</c:v>
                </c:pt>
                <c:pt idx="224">
                  <c:v>13425.646000000001</c:v>
                </c:pt>
                <c:pt idx="225">
                  <c:v>13447.747000000003</c:v>
                </c:pt>
                <c:pt idx="226">
                  <c:v>13470.584699999999</c:v>
                </c:pt>
                <c:pt idx="227">
                  <c:v>13492.685700000002</c:v>
                </c:pt>
                <c:pt idx="228">
                  <c:v>13515.523399999998</c:v>
                </c:pt>
                <c:pt idx="229">
                  <c:v>13538.361100000002</c:v>
                </c:pt>
                <c:pt idx="230">
                  <c:v>13558.988700000002</c:v>
                </c:pt>
                <c:pt idx="231">
                  <c:v>13581.826399999998</c:v>
                </c:pt>
                <c:pt idx="232">
                  <c:v>13603.9274</c:v>
                </c:pt>
                <c:pt idx="233">
                  <c:v>13626.765100000004</c:v>
                </c:pt>
                <c:pt idx="234">
                  <c:v>13648.866099999999</c:v>
                </c:pt>
                <c:pt idx="235">
                  <c:v>13671.703800000003</c:v>
                </c:pt>
                <c:pt idx="236">
                  <c:v>13694.541499999999</c:v>
                </c:pt>
                <c:pt idx="237">
                  <c:v>13716.642500000002</c:v>
                </c:pt>
                <c:pt idx="238">
                  <c:v>13739.480199999998</c:v>
                </c:pt>
                <c:pt idx="239">
                  <c:v>13761.581200000001</c:v>
                </c:pt>
              </c:numCache>
            </c:numRef>
          </c:yVal>
          <c:smooth val="0"/>
          <c:extLst>
            <c:ext xmlns:c16="http://schemas.microsoft.com/office/drawing/2014/chart" uri="{C3380CC4-5D6E-409C-BE32-E72D297353CC}">
              <c16:uniqueId val="{00000001-4A37-42A6-A088-3A2E731678EB}"/>
            </c:ext>
          </c:extLst>
        </c:ser>
        <c:ser>
          <c:idx val="2"/>
          <c:order val="2"/>
          <c:tx>
            <c:v>40-Year Projection</c:v>
          </c:tx>
          <c:spPr>
            <a:ln w="25400" cap="rnd">
              <a:solidFill>
                <a:schemeClr val="accent3"/>
              </a:solidFill>
              <a:round/>
            </a:ln>
            <a:effectLst/>
          </c:spPr>
          <c:marker>
            <c:symbol val="none"/>
          </c:marker>
          <c:xVal>
            <c:numRef>
              <c:f>'Historic EDUs'!$B$339:$B$578</c:f>
              <c:numCache>
                <c:formatCode>mmm\-yy</c:formatCode>
                <c:ptCount val="240"/>
                <c:pt idx="0">
                  <c:v>51867</c:v>
                </c:pt>
                <c:pt idx="1">
                  <c:v>51898</c:v>
                </c:pt>
                <c:pt idx="2">
                  <c:v>51926</c:v>
                </c:pt>
                <c:pt idx="3">
                  <c:v>51957</c:v>
                </c:pt>
                <c:pt idx="4">
                  <c:v>51987</c:v>
                </c:pt>
                <c:pt idx="5">
                  <c:v>52018</c:v>
                </c:pt>
                <c:pt idx="6">
                  <c:v>52048</c:v>
                </c:pt>
                <c:pt idx="7">
                  <c:v>52079</c:v>
                </c:pt>
                <c:pt idx="8">
                  <c:v>52110</c:v>
                </c:pt>
                <c:pt idx="9">
                  <c:v>52140</c:v>
                </c:pt>
                <c:pt idx="10">
                  <c:v>52171</c:v>
                </c:pt>
                <c:pt idx="11">
                  <c:v>52201</c:v>
                </c:pt>
                <c:pt idx="12">
                  <c:v>52232</c:v>
                </c:pt>
                <c:pt idx="13">
                  <c:v>52263</c:v>
                </c:pt>
                <c:pt idx="14">
                  <c:v>52291</c:v>
                </c:pt>
                <c:pt idx="15">
                  <c:v>52322</c:v>
                </c:pt>
                <c:pt idx="16">
                  <c:v>52352</c:v>
                </c:pt>
                <c:pt idx="17">
                  <c:v>52383</c:v>
                </c:pt>
                <c:pt idx="18">
                  <c:v>52413</c:v>
                </c:pt>
                <c:pt idx="19">
                  <c:v>52444</c:v>
                </c:pt>
                <c:pt idx="20">
                  <c:v>52475</c:v>
                </c:pt>
                <c:pt idx="21">
                  <c:v>52505</c:v>
                </c:pt>
                <c:pt idx="22">
                  <c:v>52536</c:v>
                </c:pt>
                <c:pt idx="23">
                  <c:v>52566</c:v>
                </c:pt>
                <c:pt idx="24">
                  <c:v>52597</c:v>
                </c:pt>
                <c:pt idx="25">
                  <c:v>52628</c:v>
                </c:pt>
                <c:pt idx="26">
                  <c:v>52657</c:v>
                </c:pt>
                <c:pt idx="27">
                  <c:v>52688</c:v>
                </c:pt>
                <c:pt idx="28">
                  <c:v>52718</c:v>
                </c:pt>
                <c:pt idx="29">
                  <c:v>52749</c:v>
                </c:pt>
                <c:pt idx="30">
                  <c:v>52779</c:v>
                </c:pt>
                <c:pt idx="31">
                  <c:v>52810</c:v>
                </c:pt>
                <c:pt idx="32">
                  <c:v>52841</c:v>
                </c:pt>
                <c:pt idx="33">
                  <c:v>52871</c:v>
                </c:pt>
                <c:pt idx="34">
                  <c:v>52902</c:v>
                </c:pt>
                <c:pt idx="35">
                  <c:v>52932</c:v>
                </c:pt>
                <c:pt idx="36">
                  <c:v>52963</c:v>
                </c:pt>
                <c:pt idx="37">
                  <c:v>52994</c:v>
                </c:pt>
                <c:pt idx="38">
                  <c:v>53022</c:v>
                </c:pt>
                <c:pt idx="39">
                  <c:v>53053</c:v>
                </c:pt>
                <c:pt idx="40">
                  <c:v>53083</c:v>
                </c:pt>
                <c:pt idx="41">
                  <c:v>53114</c:v>
                </c:pt>
                <c:pt idx="42">
                  <c:v>53144</c:v>
                </c:pt>
                <c:pt idx="43">
                  <c:v>53175</c:v>
                </c:pt>
                <c:pt idx="44">
                  <c:v>53206</c:v>
                </c:pt>
                <c:pt idx="45">
                  <c:v>53236</c:v>
                </c:pt>
                <c:pt idx="46">
                  <c:v>53267</c:v>
                </c:pt>
                <c:pt idx="47">
                  <c:v>53297</c:v>
                </c:pt>
                <c:pt idx="48">
                  <c:v>53328</c:v>
                </c:pt>
                <c:pt idx="49">
                  <c:v>53359</c:v>
                </c:pt>
                <c:pt idx="50">
                  <c:v>53387</c:v>
                </c:pt>
                <c:pt idx="51">
                  <c:v>53418</c:v>
                </c:pt>
                <c:pt idx="52">
                  <c:v>53448</c:v>
                </c:pt>
                <c:pt idx="53">
                  <c:v>53479</c:v>
                </c:pt>
                <c:pt idx="54">
                  <c:v>53509</c:v>
                </c:pt>
                <c:pt idx="55">
                  <c:v>53540</c:v>
                </c:pt>
                <c:pt idx="56">
                  <c:v>53571</c:v>
                </c:pt>
                <c:pt idx="57">
                  <c:v>53601</c:v>
                </c:pt>
                <c:pt idx="58">
                  <c:v>53632</c:v>
                </c:pt>
                <c:pt idx="59">
                  <c:v>53662</c:v>
                </c:pt>
                <c:pt idx="60">
                  <c:v>53693</c:v>
                </c:pt>
                <c:pt idx="61">
                  <c:v>53724</c:v>
                </c:pt>
                <c:pt idx="62">
                  <c:v>53752</c:v>
                </c:pt>
                <c:pt idx="63">
                  <c:v>53783</c:v>
                </c:pt>
                <c:pt idx="64">
                  <c:v>53813</c:v>
                </c:pt>
                <c:pt idx="65">
                  <c:v>53844</c:v>
                </c:pt>
                <c:pt idx="66">
                  <c:v>53874</c:v>
                </c:pt>
                <c:pt idx="67">
                  <c:v>53905</c:v>
                </c:pt>
                <c:pt idx="68">
                  <c:v>53936</c:v>
                </c:pt>
                <c:pt idx="69">
                  <c:v>53966</c:v>
                </c:pt>
                <c:pt idx="70">
                  <c:v>53997</c:v>
                </c:pt>
                <c:pt idx="71">
                  <c:v>54027</c:v>
                </c:pt>
                <c:pt idx="72">
                  <c:v>54058</c:v>
                </c:pt>
                <c:pt idx="73">
                  <c:v>54089</c:v>
                </c:pt>
                <c:pt idx="74">
                  <c:v>54118</c:v>
                </c:pt>
                <c:pt idx="75">
                  <c:v>54149</c:v>
                </c:pt>
                <c:pt idx="76">
                  <c:v>54179</c:v>
                </c:pt>
                <c:pt idx="77">
                  <c:v>54210</c:v>
                </c:pt>
                <c:pt idx="78">
                  <c:v>54240</c:v>
                </c:pt>
                <c:pt idx="79">
                  <c:v>54271</c:v>
                </c:pt>
                <c:pt idx="80">
                  <c:v>54302</c:v>
                </c:pt>
                <c:pt idx="81">
                  <c:v>54332</c:v>
                </c:pt>
                <c:pt idx="82">
                  <c:v>54363</c:v>
                </c:pt>
                <c:pt idx="83">
                  <c:v>54393</c:v>
                </c:pt>
                <c:pt idx="84">
                  <c:v>54424</c:v>
                </c:pt>
                <c:pt idx="85">
                  <c:v>54455</c:v>
                </c:pt>
                <c:pt idx="86">
                  <c:v>54483</c:v>
                </c:pt>
                <c:pt idx="87">
                  <c:v>54514</c:v>
                </c:pt>
                <c:pt idx="88">
                  <c:v>54544</c:v>
                </c:pt>
                <c:pt idx="89">
                  <c:v>54575</c:v>
                </c:pt>
                <c:pt idx="90">
                  <c:v>54605</c:v>
                </c:pt>
                <c:pt idx="91">
                  <c:v>54636</c:v>
                </c:pt>
                <c:pt idx="92">
                  <c:v>54667</c:v>
                </c:pt>
                <c:pt idx="93">
                  <c:v>54697</c:v>
                </c:pt>
                <c:pt idx="94">
                  <c:v>54728</c:v>
                </c:pt>
                <c:pt idx="95">
                  <c:v>54758</c:v>
                </c:pt>
                <c:pt idx="96">
                  <c:v>54789</c:v>
                </c:pt>
                <c:pt idx="97">
                  <c:v>54820</c:v>
                </c:pt>
                <c:pt idx="98">
                  <c:v>54848</c:v>
                </c:pt>
                <c:pt idx="99">
                  <c:v>54879</c:v>
                </c:pt>
                <c:pt idx="100">
                  <c:v>54909</c:v>
                </c:pt>
                <c:pt idx="101">
                  <c:v>54940</c:v>
                </c:pt>
                <c:pt idx="102">
                  <c:v>54970</c:v>
                </c:pt>
                <c:pt idx="103">
                  <c:v>55001</c:v>
                </c:pt>
                <c:pt idx="104">
                  <c:v>55032</c:v>
                </c:pt>
                <c:pt idx="105">
                  <c:v>55062</c:v>
                </c:pt>
                <c:pt idx="106">
                  <c:v>55093</c:v>
                </c:pt>
                <c:pt idx="107">
                  <c:v>55123</c:v>
                </c:pt>
                <c:pt idx="108">
                  <c:v>55154</c:v>
                </c:pt>
                <c:pt idx="109">
                  <c:v>55185</c:v>
                </c:pt>
                <c:pt idx="110">
                  <c:v>55213</c:v>
                </c:pt>
                <c:pt idx="111">
                  <c:v>55244</c:v>
                </c:pt>
                <c:pt idx="112">
                  <c:v>55274</c:v>
                </c:pt>
                <c:pt idx="113">
                  <c:v>55305</c:v>
                </c:pt>
                <c:pt idx="114">
                  <c:v>55335</c:v>
                </c:pt>
                <c:pt idx="115">
                  <c:v>55366</c:v>
                </c:pt>
                <c:pt idx="116">
                  <c:v>55397</c:v>
                </c:pt>
                <c:pt idx="117">
                  <c:v>55427</c:v>
                </c:pt>
                <c:pt idx="118">
                  <c:v>55458</c:v>
                </c:pt>
                <c:pt idx="119">
                  <c:v>55488</c:v>
                </c:pt>
                <c:pt idx="120">
                  <c:v>55519</c:v>
                </c:pt>
                <c:pt idx="121">
                  <c:v>55550</c:v>
                </c:pt>
                <c:pt idx="122">
                  <c:v>55579</c:v>
                </c:pt>
                <c:pt idx="123">
                  <c:v>55610</c:v>
                </c:pt>
                <c:pt idx="124">
                  <c:v>55640</c:v>
                </c:pt>
                <c:pt idx="125">
                  <c:v>55671</c:v>
                </c:pt>
                <c:pt idx="126">
                  <c:v>55701</c:v>
                </c:pt>
                <c:pt idx="127">
                  <c:v>55732</c:v>
                </c:pt>
                <c:pt idx="128">
                  <c:v>55763</c:v>
                </c:pt>
                <c:pt idx="129">
                  <c:v>55793</c:v>
                </c:pt>
                <c:pt idx="130">
                  <c:v>55824</c:v>
                </c:pt>
                <c:pt idx="131">
                  <c:v>55854</c:v>
                </c:pt>
                <c:pt idx="132">
                  <c:v>55885</c:v>
                </c:pt>
                <c:pt idx="133">
                  <c:v>55916</c:v>
                </c:pt>
                <c:pt idx="134">
                  <c:v>55944</c:v>
                </c:pt>
                <c:pt idx="135">
                  <c:v>55975</c:v>
                </c:pt>
                <c:pt idx="136">
                  <c:v>56005</c:v>
                </c:pt>
                <c:pt idx="137">
                  <c:v>56036</c:v>
                </c:pt>
                <c:pt idx="138">
                  <c:v>56066</c:v>
                </c:pt>
                <c:pt idx="139">
                  <c:v>56097</c:v>
                </c:pt>
                <c:pt idx="140">
                  <c:v>56128</c:v>
                </c:pt>
                <c:pt idx="141">
                  <c:v>56158</c:v>
                </c:pt>
                <c:pt idx="142">
                  <c:v>56189</c:v>
                </c:pt>
                <c:pt idx="143">
                  <c:v>56219</c:v>
                </c:pt>
                <c:pt idx="144">
                  <c:v>56250</c:v>
                </c:pt>
                <c:pt idx="145">
                  <c:v>56281</c:v>
                </c:pt>
                <c:pt idx="146">
                  <c:v>56309</c:v>
                </c:pt>
                <c:pt idx="147">
                  <c:v>56340</c:v>
                </c:pt>
                <c:pt idx="148">
                  <c:v>56370</c:v>
                </c:pt>
                <c:pt idx="149">
                  <c:v>56401</c:v>
                </c:pt>
                <c:pt idx="150">
                  <c:v>56431</c:v>
                </c:pt>
                <c:pt idx="151">
                  <c:v>56462</c:v>
                </c:pt>
                <c:pt idx="152">
                  <c:v>56493</c:v>
                </c:pt>
                <c:pt idx="153">
                  <c:v>56523</c:v>
                </c:pt>
                <c:pt idx="154">
                  <c:v>56554</c:v>
                </c:pt>
                <c:pt idx="155">
                  <c:v>56584</c:v>
                </c:pt>
                <c:pt idx="156">
                  <c:v>56615</c:v>
                </c:pt>
                <c:pt idx="157">
                  <c:v>56646</c:v>
                </c:pt>
                <c:pt idx="158">
                  <c:v>56674</c:v>
                </c:pt>
                <c:pt idx="159">
                  <c:v>56705</c:v>
                </c:pt>
                <c:pt idx="160">
                  <c:v>56735</c:v>
                </c:pt>
                <c:pt idx="161">
                  <c:v>56766</c:v>
                </c:pt>
                <c:pt idx="162">
                  <c:v>56796</c:v>
                </c:pt>
                <c:pt idx="163">
                  <c:v>56827</c:v>
                </c:pt>
                <c:pt idx="164">
                  <c:v>56858</c:v>
                </c:pt>
                <c:pt idx="165">
                  <c:v>56888</c:v>
                </c:pt>
                <c:pt idx="166">
                  <c:v>56919</c:v>
                </c:pt>
                <c:pt idx="167">
                  <c:v>56949</c:v>
                </c:pt>
                <c:pt idx="168">
                  <c:v>56980</c:v>
                </c:pt>
                <c:pt idx="169">
                  <c:v>57011</c:v>
                </c:pt>
                <c:pt idx="170">
                  <c:v>57040</c:v>
                </c:pt>
                <c:pt idx="171">
                  <c:v>57071</c:v>
                </c:pt>
                <c:pt idx="172">
                  <c:v>57101</c:v>
                </c:pt>
                <c:pt idx="173">
                  <c:v>57132</c:v>
                </c:pt>
                <c:pt idx="174">
                  <c:v>57162</c:v>
                </c:pt>
                <c:pt idx="175">
                  <c:v>57193</c:v>
                </c:pt>
                <c:pt idx="176">
                  <c:v>57224</c:v>
                </c:pt>
                <c:pt idx="177">
                  <c:v>57254</c:v>
                </c:pt>
                <c:pt idx="178">
                  <c:v>57285</c:v>
                </c:pt>
                <c:pt idx="179">
                  <c:v>57315</c:v>
                </c:pt>
                <c:pt idx="180">
                  <c:v>57346</c:v>
                </c:pt>
                <c:pt idx="181">
                  <c:v>57377</c:v>
                </c:pt>
                <c:pt idx="182">
                  <c:v>57405</c:v>
                </c:pt>
                <c:pt idx="183">
                  <c:v>57436</c:v>
                </c:pt>
                <c:pt idx="184">
                  <c:v>57466</c:v>
                </c:pt>
                <c:pt idx="185">
                  <c:v>57497</c:v>
                </c:pt>
                <c:pt idx="186">
                  <c:v>57527</c:v>
                </c:pt>
                <c:pt idx="187">
                  <c:v>57558</c:v>
                </c:pt>
                <c:pt idx="188">
                  <c:v>57589</c:v>
                </c:pt>
                <c:pt idx="189">
                  <c:v>57619</c:v>
                </c:pt>
                <c:pt idx="190">
                  <c:v>57650</c:v>
                </c:pt>
                <c:pt idx="191">
                  <c:v>57680</c:v>
                </c:pt>
                <c:pt idx="192">
                  <c:v>57711</c:v>
                </c:pt>
                <c:pt idx="193">
                  <c:v>57742</c:v>
                </c:pt>
                <c:pt idx="194">
                  <c:v>57770</c:v>
                </c:pt>
                <c:pt idx="195">
                  <c:v>57801</c:v>
                </c:pt>
                <c:pt idx="196">
                  <c:v>57831</c:v>
                </c:pt>
                <c:pt idx="197">
                  <c:v>57862</c:v>
                </c:pt>
                <c:pt idx="198">
                  <c:v>57892</c:v>
                </c:pt>
                <c:pt idx="199">
                  <c:v>57923</c:v>
                </c:pt>
                <c:pt idx="200">
                  <c:v>57954</c:v>
                </c:pt>
                <c:pt idx="201">
                  <c:v>57984</c:v>
                </c:pt>
                <c:pt idx="202">
                  <c:v>58015</c:v>
                </c:pt>
                <c:pt idx="203">
                  <c:v>58045</c:v>
                </c:pt>
                <c:pt idx="204">
                  <c:v>58076</c:v>
                </c:pt>
                <c:pt idx="205">
                  <c:v>58107</c:v>
                </c:pt>
                <c:pt idx="206">
                  <c:v>58135</c:v>
                </c:pt>
                <c:pt idx="207">
                  <c:v>58166</c:v>
                </c:pt>
                <c:pt idx="208">
                  <c:v>58196</c:v>
                </c:pt>
                <c:pt idx="209">
                  <c:v>58227</c:v>
                </c:pt>
                <c:pt idx="210">
                  <c:v>58257</c:v>
                </c:pt>
                <c:pt idx="211">
                  <c:v>58288</c:v>
                </c:pt>
                <c:pt idx="212">
                  <c:v>58319</c:v>
                </c:pt>
                <c:pt idx="213">
                  <c:v>58349</c:v>
                </c:pt>
                <c:pt idx="214">
                  <c:v>58380</c:v>
                </c:pt>
                <c:pt idx="215">
                  <c:v>58410</c:v>
                </c:pt>
                <c:pt idx="216">
                  <c:v>58441</c:v>
                </c:pt>
                <c:pt idx="217">
                  <c:v>58472</c:v>
                </c:pt>
                <c:pt idx="218">
                  <c:v>58501</c:v>
                </c:pt>
                <c:pt idx="219">
                  <c:v>58532</c:v>
                </c:pt>
                <c:pt idx="220">
                  <c:v>58562</c:v>
                </c:pt>
                <c:pt idx="221">
                  <c:v>58593</c:v>
                </c:pt>
                <c:pt idx="222">
                  <c:v>58623</c:v>
                </c:pt>
                <c:pt idx="223">
                  <c:v>58654</c:v>
                </c:pt>
                <c:pt idx="224">
                  <c:v>58685</c:v>
                </c:pt>
                <c:pt idx="225">
                  <c:v>58715</c:v>
                </c:pt>
                <c:pt idx="226">
                  <c:v>58746</c:v>
                </c:pt>
                <c:pt idx="227">
                  <c:v>58776</c:v>
                </c:pt>
                <c:pt idx="228">
                  <c:v>58807</c:v>
                </c:pt>
                <c:pt idx="229">
                  <c:v>58838</c:v>
                </c:pt>
                <c:pt idx="230">
                  <c:v>58866</c:v>
                </c:pt>
                <c:pt idx="231">
                  <c:v>58897</c:v>
                </c:pt>
                <c:pt idx="232">
                  <c:v>58927</c:v>
                </c:pt>
                <c:pt idx="233">
                  <c:v>58958</c:v>
                </c:pt>
                <c:pt idx="234">
                  <c:v>58988</c:v>
                </c:pt>
                <c:pt idx="235">
                  <c:v>59019</c:v>
                </c:pt>
                <c:pt idx="236">
                  <c:v>59050</c:v>
                </c:pt>
                <c:pt idx="237">
                  <c:v>59080</c:v>
                </c:pt>
                <c:pt idx="238">
                  <c:v>59111</c:v>
                </c:pt>
                <c:pt idx="239">
                  <c:v>59141</c:v>
                </c:pt>
              </c:numCache>
            </c:numRef>
          </c:xVal>
          <c:yVal>
            <c:numRef>
              <c:f>'Historic EDUs'!$D$339:$D$578</c:f>
              <c:numCache>
                <c:formatCode>General</c:formatCode>
                <c:ptCount val="240"/>
                <c:pt idx="0">
                  <c:v>13784.418900000004</c:v>
                </c:pt>
                <c:pt idx="1">
                  <c:v>13807.256600000001</c:v>
                </c:pt>
                <c:pt idx="2">
                  <c:v>13827.8842</c:v>
                </c:pt>
                <c:pt idx="3">
                  <c:v>13850.721900000004</c:v>
                </c:pt>
                <c:pt idx="4">
                  <c:v>13872.822899999999</c:v>
                </c:pt>
                <c:pt idx="5">
                  <c:v>13895.660600000003</c:v>
                </c:pt>
                <c:pt idx="6">
                  <c:v>13917.761599999998</c:v>
                </c:pt>
                <c:pt idx="7">
                  <c:v>13940.599300000002</c:v>
                </c:pt>
                <c:pt idx="8">
                  <c:v>13963.436999999998</c:v>
                </c:pt>
                <c:pt idx="9">
                  <c:v>13985.538</c:v>
                </c:pt>
                <c:pt idx="10">
                  <c:v>14008.375700000004</c:v>
                </c:pt>
                <c:pt idx="11">
                  <c:v>14030.476699999999</c:v>
                </c:pt>
                <c:pt idx="12">
                  <c:v>14053.314400000003</c:v>
                </c:pt>
                <c:pt idx="13">
                  <c:v>14076.152099999999</c:v>
                </c:pt>
                <c:pt idx="14">
                  <c:v>14096.779699999999</c:v>
                </c:pt>
                <c:pt idx="15">
                  <c:v>14119.617400000003</c:v>
                </c:pt>
                <c:pt idx="16">
                  <c:v>14141.718399999998</c:v>
                </c:pt>
                <c:pt idx="17">
                  <c:v>14164.556100000002</c:v>
                </c:pt>
                <c:pt idx="18">
                  <c:v>14186.657100000004</c:v>
                </c:pt>
                <c:pt idx="19">
                  <c:v>14209.4948</c:v>
                </c:pt>
                <c:pt idx="20">
                  <c:v>14232.332500000004</c:v>
                </c:pt>
                <c:pt idx="21">
                  <c:v>14254.433499999999</c:v>
                </c:pt>
                <c:pt idx="22">
                  <c:v>14277.271200000003</c:v>
                </c:pt>
                <c:pt idx="23">
                  <c:v>14299.372199999998</c:v>
                </c:pt>
                <c:pt idx="24">
                  <c:v>14322.209900000002</c:v>
                </c:pt>
                <c:pt idx="25">
                  <c:v>14345.047599999998</c:v>
                </c:pt>
                <c:pt idx="26">
                  <c:v>14366.411899999999</c:v>
                </c:pt>
                <c:pt idx="27">
                  <c:v>14389.249600000003</c:v>
                </c:pt>
                <c:pt idx="28">
                  <c:v>14411.350599999998</c:v>
                </c:pt>
                <c:pt idx="29">
                  <c:v>14434.188300000002</c:v>
                </c:pt>
                <c:pt idx="30">
                  <c:v>14456.289300000004</c:v>
                </c:pt>
                <c:pt idx="31">
                  <c:v>14479.127</c:v>
                </c:pt>
                <c:pt idx="32">
                  <c:v>14501.964700000004</c:v>
                </c:pt>
                <c:pt idx="33">
                  <c:v>14524.065699999999</c:v>
                </c:pt>
                <c:pt idx="34">
                  <c:v>14546.903400000003</c:v>
                </c:pt>
                <c:pt idx="35">
                  <c:v>14569.004399999998</c:v>
                </c:pt>
                <c:pt idx="36">
                  <c:v>14591.842100000002</c:v>
                </c:pt>
                <c:pt idx="37">
                  <c:v>14614.679799999998</c:v>
                </c:pt>
                <c:pt idx="38">
                  <c:v>14635.307399999998</c:v>
                </c:pt>
                <c:pt idx="39">
                  <c:v>14658.145100000002</c:v>
                </c:pt>
                <c:pt idx="40">
                  <c:v>14680.246100000004</c:v>
                </c:pt>
                <c:pt idx="41">
                  <c:v>14703.0838</c:v>
                </c:pt>
                <c:pt idx="42">
                  <c:v>14725.184800000003</c:v>
                </c:pt>
                <c:pt idx="43">
                  <c:v>14748.022499999999</c:v>
                </c:pt>
                <c:pt idx="44">
                  <c:v>14770.860200000003</c:v>
                </c:pt>
                <c:pt idx="45">
                  <c:v>14792.961199999998</c:v>
                </c:pt>
                <c:pt idx="46">
                  <c:v>14815.798900000002</c:v>
                </c:pt>
                <c:pt idx="47">
                  <c:v>14837.899900000004</c:v>
                </c:pt>
                <c:pt idx="48">
                  <c:v>14860.7376</c:v>
                </c:pt>
                <c:pt idx="49">
                  <c:v>14883.575300000004</c:v>
                </c:pt>
                <c:pt idx="50">
                  <c:v>14904.202900000004</c:v>
                </c:pt>
                <c:pt idx="51">
                  <c:v>14927.0406</c:v>
                </c:pt>
                <c:pt idx="52">
                  <c:v>14949.141600000003</c:v>
                </c:pt>
                <c:pt idx="53">
                  <c:v>14971.979299999999</c:v>
                </c:pt>
                <c:pt idx="54">
                  <c:v>14994.080300000001</c:v>
                </c:pt>
                <c:pt idx="55">
                  <c:v>15016.917999999998</c:v>
                </c:pt>
                <c:pt idx="56">
                  <c:v>15039.755700000002</c:v>
                </c:pt>
                <c:pt idx="57">
                  <c:v>15061.856700000004</c:v>
                </c:pt>
                <c:pt idx="58">
                  <c:v>15084.6944</c:v>
                </c:pt>
                <c:pt idx="59">
                  <c:v>15106.795400000003</c:v>
                </c:pt>
                <c:pt idx="60">
                  <c:v>15129.633099999999</c:v>
                </c:pt>
                <c:pt idx="61">
                  <c:v>15152.470800000003</c:v>
                </c:pt>
                <c:pt idx="62">
                  <c:v>15173.098400000003</c:v>
                </c:pt>
                <c:pt idx="63">
                  <c:v>15195.936099999999</c:v>
                </c:pt>
                <c:pt idx="64">
                  <c:v>15218.037100000001</c:v>
                </c:pt>
                <c:pt idx="65">
                  <c:v>15240.874799999998</c:v>
                </c:pt>
                <c:pt idx="66">
                  <c:v>15262.9758</c:v>
                </c:pt>
                <c:pt idx="67">
                  <c:v>15285.813500000004</c:v>
                </c:pt>
                <c:pt idx="68">
                  <c:v>15308.6512</c:v>
                </c:pt>
                <c:pt idx="69">
                  <c:v>15330.752200000003</c:v>
                </c:pt>
                <c:pt idx="70">
                  <c:v>15353.589899999999</c:v>
                </c:pt>
                <c:pt idx="71">
                  <c:v>15375.690900000001</c:v>
                </c:pt>
                <c:pt idx="72">
                  <c:v>15398.528599999998</c:v>
                </c:pt>
                <c:pt idx="73">
                  <c:v>15421.366300000002</c:v>
                </c:pt>
                <c:pt idx="74">
                  <c:v>15442.730600000003</c:v>
                </c:pt>
                <c:pt idx="75">
                  <c:v>15465.568299999999</c:v>
                </c:pt>
                <c:pt idx="76">
                  <c:v>15487.669300000001</c:v>
                </c:pt>
                <c:pt idx="77">
                  <c:v>15510.506999999998</c:v>
                </c:pt>
                <c:pt idx="78">
                  <c:v>15532.608</c:v>
                </c:pt>
                <c:pt idx="79">
                  <c:v>15555.445700000004</c:v>
                </c:pt>
                <c:pt idx="80">
                  <c:v>15578.2834</c:v>
                </c:pt>
                <c:pt idx="81">
                  <c:v>15600.384400000003</c:v>
                </c:pt>
                <c:pt idx="82">
                  <c:v>15623.222099999999</c:v>
                </c:pt>
                <c:pt idx="83">
                  <c:v>15645.323100000001</c:v>
                </c:pt>
                <c:pt idx="84">
                  <c:v>15668.160799999998</c:v>
                </c:pt>
                <c:pt idx="85">
                  <c:v>15690.998500000002</c:v>
                </c:pt>
                <c:pt idx="86">
                  <c:v>15711.626100000001</c:v>
                </c:pt>
                <c:pt idx="87">
                  <c:v>15734.463799999998</c:v>
                </c:pt>
                <c:pt idx="88">
                  <c:v>15756.5648</c:v>
                </c:pt>
                <c:pt idx="89">
                  <c:v>15779.402500000004</c:v>
                </c:pt>
                <c:pt idx="90">
                  <c:v>15801.503499999999</c:v>
                </c:pt>
                <c:pt idx="91">
                  <c:v>15824.341200000003</c:v>
                </c:pt>
                <c:pt idx="92">
                  <c:v>15847.178899999999</c:v>
                </c:pt>
                <c:pt idx="93">
                  <c:v>15869.279900000001</c:v>
                </c:pt>
                <c:pt idx="94">
                  <c:v>15892.117599999998</c:v>
                </c:pt>
                <c:pt idx="95">
                  <c:v>15914.2186</c:v>
                </c:pt>
                <c:pt idx="96">
                  <c:v>15937.056300000004</c:v>
                </c:pt>
                <c:pt idx="97">
                  <c:v>15959.894</c:v>
                </c:pt>
                <c:pt idx="98">
                  <c:v>15980.5216</c:v>
                </c:pt>
                <c:pt idx="99">
                  <c:v>16003.359300000004</c:v>
                </c:pt>
                <c:pt idx="100">
                  <c:v>16025.460299999999</c:v>
                </c:pt>
                <c:pt idx="101">
                  <c:v>16048.298000000003</c:v>
                </c:pt>
                <c:pt idx="102">
                  <c:v>16070.398999999998</c:v>
                </c:pt>
                <c:pt idx="103">
                  <c:v>16093.236700000001</c:v>
                </c:pt>
                <c:pt idx="104">
                  <c:v>16116.074399999998</c:v>
                </c:pt>
                <c:pt idx="105">
                  <c:v>16138.1754</c:v>
                </c:pt>
                <c:pt idx="106">
                  <c:v>16161.013100000004</c:v>
                </c:pt>
                <c:pt idx="107">
                  <c:v>16183.114099999999</c:v>
                </c:pt>
                <c:pt idx="108">
                  <c:v>16205.951800000003</c:v>
                </c:pt>
                <c:pt idx="109">
                  <c:v>16228.789499999999</c:v>
                </c:pt>
                <c:pt idx="110">
                  <c:v>16249.417099999999</c:v>
                </c:pt>
                <c:pt idx="111">
                  <c:v>16272.254800000002</c:v>
                </c:pt>
                <c:pt idx="112">
                  <c:v>16294.355800000005</c:v>
                </c:pt>
                <c:pt idx="113">
                  <c:v>16317.193500000001</c:v>
                </c:pt>
                <c:pt idx="114">
                  <c:v>16339.294500000004</c:v>
                </c:pt>
                <c:pt idx="115">
                  <c:v>16362.1322</c:v>
                </c:pt>
                <c:pt idx="116">
                  <c:v>16384.969900000004</c:v>
                </c:pt>
                <c:pt idx="117">
                  <c:v>16407.070899999999</c:v>
                </c:pt>
                <c:pt idx="118">
                  <c:v>16429.908600000002</c:v>
                </c:pt>
                <c:pt idx="119">
                  <c:v>16452.009599999998</c:v>
                </c:pt>
                <c:pt idx="120">
                  <c:v>16474.847300000001</c:v>
                </c:pt>
                <c:pt idx="121">
                  <c:v>16497.684999999998</c:v>
                </c:pt>
                <c:pt idx="122">
                  <c:v>16519.049299999999</c:v>
                </c:pt>
                <c:pt idx="123">
                  <c:v>16541.887000000002</c:v>
                </c:pt>
                <c:pt idx="124">
                  <c:v>16563.988000000005</c:v>
                </c:pt>
                <c:pt idx="125">
                  <c:v>16586.825700000001</c:v>
                </c:pt>
                <c:pt idx="126">
                  <c:v>16608.926700000004</c:v>
                </c:pt>
                <c:pt idx="127">
                  <c:v>16631.7644</c:v>
                </c:pt>
                <c:pt idx="128">
                  <c:v>16654.602100000004</c:v>
                </c:pt>
                <c:pt idx="129">
                  <c:v>16676.703099999999</c:v>
                </c:pt>
                <c:pt idx="130">
                  <c:v>16699.540800000002</c:v>
                </c:pt>
                <c:pt idx="131">
                  <c:v>16721.641799999998</c:v>
                </c:pt>
                <c:pt idx="132">
                  <c:v>16744.479500000001</c:v>
                </c:pt>
                <c:pt idx="133">
                  <c:v>16767.317199999998</c:v>
                </c:pt>
                <c:pt idx="134">
                  <c:v>16787.944800000005</c:v>
                </c:pt>
                <c:pt idx="135">
                  <c:v>16810.782500000001</c:v>
                </c:pt>
                <c:pt idx="136">
                  <c:v>16832.883500000004</c:v>
                </c:pt>
                <c:pt idx="137">
                  <c:v>16855.7212</c:v>
                </c:pt>
                <c:pt idx="138">
                  <c:v>16877.822200000002</c:v>
                </c:pt>
                <c:pt idx="139">
                  <c:v>16900.659899999999</c:v>
                </c:pt>
                <c:pt idx="140">
                  <c:v>16923.497600000002</c:v>
                </c:pt>
                <c:pt idx="141">
                  <c:v>16945.598600000005</c:v>
                </c:pt>
                <c:pt idx="142">
                  <c:v>16968.436300000001</c:v>
                </c:pt>
                <c:pt idx="143">
                  <c:v>16990.537300000004</c:v>
                </c:pt>
                <c:pt idx="144">
                  <c:v>17013.375</c:v>
                </c:pt>
                <c:pt idx="145">
                  <c:v>17036.212700000004</c:v>
                </c:pt>
                <c:pt idx="146">
                  <c:v>17056.840300000003</c:v>
                </c:pt>
                <c:pt idx="147">
                  <c:v>17079.678</c:v>
                </c:pt>
                <c:pt idx="148">
                  <c:v>17101.779000000002</c:v>
                </c:pt>
                <c:pt idx="149">
                  <c:v>17124.616699999999</c:v>
                </c:pt>
                <c:pt idx="150">
                  <c:v>17146.717700000001</c:v>
                </c:pt>
                <c:pt idx="151">
                  <c:v>17169.555400000005</c:v>
                </c:pt>
                <c:pt idx="152">
                  <c:v>17192.393100000001</c:v>
                </c:pt>
                <c:pt idx="153">
                  <c:v>17214.494100000004</c:v>
                </c:pt>
                <c:pt idx="154">
                  <c:v>17237.3318</c:v>
                </c:pt>
                <c:pt idx="155">
                  <c:v>17259.432800000002</c:v>
                </c:pt>
                <c:pt idx="156">
                  <c:v>17282.270499999999</c:v>
                </c:pt>
                <c:pt idx="157">
                  <c:v>17305.108200000002</c:v>
                </c:pt>
                <c:pt idx="158">
                  <c:v>17325.735800000002</c:v>
                </c:pt>
                <c:pt idx="159">
                  <c:v>17348.573499999999</c:v>
                </c:pt>
                <c:pt idx="160">
                  <c:v>17370.674500000001</c:v>
                </c:pt>
                <c:pt idx="161">
                  <c:v>17393.512200000005</c:v>
                </c:pt>
                <c:pt idx="162">
                  <c:v>17415.6132</c:v>
                </c:pt>
                <c:pt idx="163">
                  <c:v>17438.450900000003</c:v>
                </c:pt>
                <c:pt idx="164">
                  <c:v>17461.2886</c:v>
                </c:pt>
                <c:pt idx="165">
                  <c:v>17483.389600000002</c:v>
                </c:pt>
                <c:pt idx="166">
                  <c:v>17506.227299999999</c:v>
                </c:pt>
                <c:pt idx="167">
                  <c:v>17528.328300000001</c:v>
                </c:pt>
                <c:pt idx="168">
                  <c:v>17551.166000000005</c:v>
                </c:pt>
                <c:pt idx="169">
                  <c:v>17574.003700000001</c:v>
                </c:pt>
                <c:pt idx="170">
                  <c:v>17595.368000000002</c:v>
                </c:pt>
                <c:pt idx="171">
                  <c:v>17618.205699999999</c:v>
                </c:pt>
                <c:pt idx="172">
                  <c:v>17640.306700000001</c:v>
                </c:pt>
                <c:pt idx="173">
                  <c:v>17663.144400000005</c:v>
                </c:pt>
                <c:pt idx="174">
                  <c:v>17685.2454</c:v>
                </c:pt>
                <c:pt idx="175">
                  <c:v>17708.083100000003</c:v>
                </c:pt>
                <c:pt idx="176">
                  <c:v>17730.9208</c:v>
                </c:pt>
                <c:pt idx="177">
                  <c:v>17753.021800000002</c:v>
                </c:pt>
                <c:pt idx="178">
                  <c:v>17775.859499999999</c:v>
                </c:pt>
                <c:pt idx="179">
                  <c:v>17797.960500000001</c:v>
                </c:pt>
                <c:pt idx="180">
                  <c:v>17820.798200000005</c:v>
                </c:pt>
                <c:pt idx="181">
                  <c:v>17843.635900000001</c:v>
                </c:pt>
                <c:pt idx="182">
                  <c:v>17864.263500000001</c:v>
                </c:pt>
                <c:pt idx="183">
                  <c:v>17887.101200000005</c:v>
                </c:pt>
                <c:pt idx="184">
                  <c:v>17909.2022</c:v>
                </c:pt>
                <c:pt idx="185">
                  <c:v>17932.039900000003</c:v>
                </c:pt>
                <c:pt idx="186">
                  <c:v>17954.140899999999</c:v>
                </c:pt>
                <c:pt idx="187">
                  <c:v>17976.978600000002</c:v>
                </c:pt>
                <c:pt idx="188">
                  <c:v>17999.816299999999</c:v>
                </c:pt>
                <c:pt idx="189">
                  <c:v>18021.917300000001</c:v>
                </c:pt>
                <c:pt idx="190">
                  <c:v>18044.755000000005</c:v>
                </c:pt>
                <c:pt idx="191">
                  <c:v>18066.856</c:v>
                </c:pt>
                <c:pt idx="192">
                  <c:v>18089.693700000003</c:v>
                </c:pt>
                <c:pt idx="193">
                  <c:v>18112.5314</c:v>
                </c:pt>
                <c:pt idx="194">
                  <c:v>18133.159</c:v>
                </c:pt>
                <c:pt idx="195">
                  <c:v>18155.996700000003</c:v>
                </c:pt>
                <c:pt idx="196">
                  <c:v>18178.097699999998</c:v>
                </c:pt>
                <c:pt idx="197">
                  <c:v>18200.935400000002</c:v>
                </c:pt>
                <c:pt idx="198">
                  <c:v>18223.036400000005</c:v>
                </c:pt>
                <c:pt idx="199">
                  <c:v>18245.874100000001</c:v>
                </c:pt>
                <c:pt idx="200">
                  <c:v>18268.711800000005</c:v>
                </c:pt>
                <c:pt idx="201">
                  <c:v>18290.8128</c:v>
                </c:pt>
                <c:pt idx="202">
                  <c:v>18313.650500000003</c:v>
                </c:pt>
                <c:pt idx="203">
                  <c:v>18335.751499999998</c:v>
                </c:pt>
                <c:pt idx="204">
                  <c:v>18358.589200000002</c:v>
                </c:pt>
                <c:pt idx="205">
                  <c:v>18381.426899999999</c:v>
                </c:pt>
                <c:pt idx="206">
                  <c:v>18402.054499999998</c:v>
                </c:pt>
                <c:pt idx="207">
                  <c:v>18424.892200000002</c:v>
                </c:pt>
                <c:pt idx="208">
                  <c:v>18446.993200000004</c:v>
                </c:pt>
                <c:pt idx="209">
                  <c:v>18469.830900000001</c:v>
                </c:pt>
                <c:pt idx="210">
                  <c:v>18491.931900000003</c:v>
                </c:pt>
                <c:pt idx="211">
                  <c:v>18514.7696</c:v>
                </c:pt>
                <c:pt idx="212">
                  <c:v>18537.607300000003</c:v>
                </c:pt>
                <c:pt idx="213">
                  <c:v>18559.708299999998</c:v>
                </c:pt>
                <c:pt idx="214">
                  <c:v>18582.546000000002</c:v>
                </c:pt>
                <c:pt idx="215">
                  <c:v>18604.647000000004</c:v>
                </c:pt>
                <c:pt idx="216">
                  <c:v>18627.484700000001</c:v>
                </c:pt>
                <c:pt idx="217">
                  <c:v>18650.322400000005</c:v>
                </c:pt>
                <c:pt idx="218">
                  <c:v>18671.686699999998</c:v>
                </c:pt>
                <c:pt idx="219">
                  <c:v>18694.524400000002</c:v>
                </c:pt>
                <c:pt idx="220">
                  <c:v>18716.625400000004</c:v>
                </c:pt>
                <c:pt idx="221">
                  <c:v>18739.463100000001</c:v>
                </c:pt>
                <c:pt idx="222">
                  <c:v>18761.564100000003</c:v>
                </c:pt>
                <c:pt idx="223">
                  <c:v>18784.4018</c:v>
                </c:pt>
                <c:pt idx="224">
                  <c:v>18807.239500000003</c:v>
                </c:pt>
                <c:pt idx="225">
                  <c:v>18829.340499999998</c:v>
                </c:pt>
                <c:pt idx="226">
                  <c:v>18852.178200000002</c:v>
                </c:pt>
                <c:pt idx="227">
                  <c:v>18874.279200000004</c:v>
                </c:pt>
                <c:pt idx="228">
                  <c:v>18897.116900000001</c:v>
                </c:pt>
                <c:pt idx="229">
                  <c:v>18919.954600000005</c:v>
                </c:pt>
                <c:pt idx="230">
                  <c:v>18940.582200000004</c:v>
                </c:pt>
                <c:pt idx="231">
                  <c:v>18963.419900000001</c:v>
                </c:pt>
                <c:pt idx="232">
                  <c:v>18985.520900000003</c:v>
                </c:pt>
                <c:pt idx="233">
                  <c:v>19008.3586</c:v>
                </c:pt>
                <c:pt idx="234">
                  <c:v>19030.459600000002</c:v>
                </c:pt>
                <c:pt idx="235">
                  <c:v>19053.297299999998</c:v>
                </c:pt>
                <c:pt idx="236">
                  <c:v>19076.135000000002</c:v>
                </c:pt>
                <c:pt idx="237">
                  <c:v>19098.236000000004</c:v>
                </c:pt>
                <c:pt idx="238">
                  <c:v>19121.073700000001</c:v>
                </c:pt>
                <c:pt idx="239">
                  <c:v>19143.174700000003</c:v>
                </c:pt>
              </c:numCache>
            </c:numRef>
          </c:yVal>
          <c:smooth val="0"/>
          <c:extLst>
            <c:ext xmlns:c16="http://schemas.microsoft.com/office/drawing/2014/chart" uri="{C3380CC4-5D6E-409C-BE32-E72D297353CC}">
              <c16:uniqueId val="{00000002-4A37-42A6-A088-3A2E731678EB}"/>
            </c:ext>
          </c:extLst>
        </c:ser>
        <c:dLbls>
          <c:showLegendKey val="0"/>
          <c:showVal val="0"/>
          <c:showCatName val="0"/>
          <c:showSerName val="0"/>
          <c:showPercent val="0"/>
          <c:showBubbleSize val="0"/>
        </c:dLbls>
        <c:axId val="385282944"/>
        <c:axId val="385287520"/>
      </c:scatterChart>
      <c:valAx>
        <c:axId val="385282944"/>
        <c:scaling>
          <c:orientation val="minMax"/>
          <c:min val="42012.6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287520"/>
        <c:crosses val="autoZero"/>
        <c:crossBetween val="midCat"/>
        <c:majorUnit val="1826.5"/>
      </c:valAx>
      <c:valAx>
        <c:axId val="385287520"/>
        <c:scaling>
          <c:orientation val="minMax"/>
          <c:min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No.</a:t>
                </a:r>
                <a:r>
                  <a:rPr lang="en-US" b="1" baseline="0"/>
                  <a:t> of Connections</a:t>
                </a:r>
                <a:endParaRPr lang="en-US" b="1"/>
              </a:p>
            </c:rich>
          </c:tx>
          <c:layout>
            <c:manualLayout>
              <c:xMode val="edge"/>
              <c:yMode val="edge"/>
              <c:x val="1.7014225598453659E-2"/>
              <c:y val="0.291363735783027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282944"/>
        <c:crosses val="autoZero"/>
        <c:crossBetween val="midCat"/>
      </c:valAx>
      <c:spPr>
        <a:noFill/>
        <a:ln>
          <a:noFill/>
        </a:ln>
        <a:effectLst>
          <a:outerShdw blurRad="50800" dist="38100" dir="2700000" algn="tl" rotWithShape="0">
            <a:prstClr val="black">
              <a:alpha val="40000"/>
            </a:prstClr>
          </a:outerShdw>
        </a:effectLst>
      </c:spPr>
    </c:plotArea>
    <c:legend>
      <c:legendPos val="b"/>
      <c:layout>
        <c:manualLayout>
          <c:xMode val="edge"/>
          <c:yMode val="edge"/>
          <c:x val="0.67907907031284209"/>
          <c:y val="0.61920360319585432"/>
          <c:w val="0.26631903312970828"/>
          <c:h val="0.23727798024195967"/>
        </c:manualLayout>
      </c:layout>
      <c:overlay val="0"/>
      <c:spPr>
        <a:solidFill>
          <a:schemeClr val="bg1"/>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EE6BA-7BF0-4178-BC87-AAE3542299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36EFA1C-F19C-4628-ABAE-DBB55B6BCFFA}">
      <dgm:prSet/>
      <dgm:spPr/>
      <dgm:t>
        <a:bodyPr/>
        <a:lstStyle/>
        <a:p>
          <a:pPr algn="ctr"/>
          <a:r>
            <a:rPr lang="en-US" dirty="0"/>
            <a:t>Customer</a:t>
          </a:r>
        </a:p>
      </dgm:t>
    </dgm:pt>
    <dgm:pt modelId="{F3EAA3BF-BF8D-40B4-9F2E-AEBA68305A6E}" type="parTrans" cxnId="{42702923-C635-4215-9C22-99C6A7FD2F48}">
      <dgm:prSet/>
      <dgm:spPr/>
      <dgm:t>
        <a:bodyPr/>
        <a:lstStyle/>
        <a:p>
          <a:endParaRPr lang="en-US"/>
        </a:p>
      </dgm:t>
    </dgm:pt>
    <dgm:pt modelId="{85C0C63C-7498-4C39-B520-96214B9020C2}" type="sibTrans" cxnId="{42702923-C635-4215-9C22-99C6A7FD2F48}">
      <dgm:prSet/>
      <dgm:spPr/>
      <dgm:t>
        <a:bodyPr/>
        <a:lstStyle/>
        <a:p>
          <a:endParaRPr lang="en-US"/>
        </a:p>
      </dgm:t>
    </dgm:pt>
    <dgm:pt modelId="{08C46A80-02AD-4ADF-9E08-0ED35B87937A}">
      <dgm:prSet/>
      <dgm:spPr/>
      <dgm:t>
        <a:bodyPr/>
        <a:lstStyle/>
        <a:p>
          <a:pPr algn="ctr"/>
          <a:r>
            <a:rPr lang="en-US" dirty="0"/>
            <a:t>Owner</a:t>
          </a:r>
        </a:p>
      </dgm:t>
    </dgm:pt>
    <dgm:pt modelId="{0C969FF6-0407-4FC6-811A-41FA2489C334}" type="parTrans" cxnId="{C0AE1B4E-C9C3-4845-936A-F51142C406E2}">
      <dgm:prSet/>
      <dgm:spPr/>
      <dgm:t>
        <a:bodyPr/>
        <a:lstStyle/>
        <a:p>
          <a:endParaRPr lang="en-US"/>
        </a:p>
      </dgm:t>
    </dgm:pt>
    <dgm:pt modelId="{25855490-4ACB-4954-A924-760932309971}" type="sibTrans" cxnId="{C0AE1B4E-C9C3-4845-936A-F51142C406E2}">
      <dgm:prSet/>
      <dgm:spPr/>
      <dgm:t>
        <a:bodyPr/>
        <a:lstStyle/>
        <a:p>
          <a:endParaRPr lang="en-US"/>
        </a:p>
      </dgm:t>
    </dgm:pt>
    <dgm:pt modelId="{CE84A83C-DB1F-49E3-9FC9-27E1DE896C5B}" type="pres">
      <dgm:prSet presAssocID="{B4FEE6BA-7BF0-4178-BC87-AAE35422994A}" presName="linear" presStyleCnt="0">
        <dgm:presLayoutVars>
          <dgm:animLvl val="lvl"/>
          <dgm:resizeHandles val="exact"/>
        </dgm:presLayoutVars>
      </dgm:prSet>
      <dgm:spPr/>
    </dgm:pt>
    <dgm:pt modelId="{905D5581-491C-43A6-9FEE-E95013924684}" type="pres">
      <dgm:prSet presAssocID="{A36EFA1C-F19C-4628-ABAE-DBB55B6BCFFA}" presName="parentText" presStyleLbl="node1" presStyleIdx="0" presStyleCnt="2" custLinFactNeighborX="447" custLinFactNeighborY="-89716">
        <dgm:presLayoutVars>
          <dgm:chMax val="0"/>
          <dgm:bulletEnabled val="1"/>
        </dgm:presLayoutVars>
      </dgm:prSet>
      <dgm:spPr/>
    </dgm:pt>
    <dgm:pt modelId="{44CC0687-4C01-4A91-9E0F-2C0419A667B9}" type="pres">
      <dgm:prSet presAssocID="{85C0C63C-7498-4C39-B520-96214B9020C2}" presName="spacer" presStyleCnt="0"/>
      <dgm:spPr/>
    </dgm:pt>
    <dgm:pt modelId="{1F640ABD-9593-4243-8F9B-570289773F0E}" type="pres">
      <dgm:prSet presAssocID="{08C46A80-02AD-4ADF-9E08-0ED35B87937A}" presName="parentText" presStyleLbl="node1" presStyleIdx="1" presStyleCnt="2" custLinFactY="16039" custLinFactNeighborX="-1034" custLinFactNeighborY="100000">
        <dgm:presLayoutVars>
          <dgm:chMax val="0"/>
          <dgm:bulletEnabled val="1"/>
        </dgm:presLayoutVars>
      </dgm:prSet>
      <dgm:spPr/>
    </dgm:pt>
  </dgm:ptLst>
  <dgm:cxnLst>
    <dgm:cxn modelId="{42702923-C635-4215-9C22-99C6A7FD2F48}" srcId="{B4FEE6BA-7BF0-4178-BC87-AAE35422994A}" destId="{A36EFA1C-F19C-4628-ABAE-DBB55B6BCFFA}" srcOrd="0" destOrd="0" parTransId="{F3EAA3BF-BF8D-40B4-9F2E-AEBA68305A6E}" sibTransId="{85C0C63C-7498-4C39-B520-96214B9020C2}"/>
    <dgm:cxn modelId="{C0AE1B4E-C9C3-4845-936A-F51142C406E2}" srcId="{B4FEE6BA-7BF0-4178-BC87-AAE35422994A}" destId="{08C46A80-02AD-4ADF-9E08-0ED35B87937A}" srcOrd="1" destOrd="0" parTransId="{0C969FF6-0407-4FC6-811A-41FA2489C334}" sibTransId="{25855490-4ACB-4954-A924-760932309971}"/>
    <dgm:cxn modelId="{4640FB86-46FF-42FE-A920-480FFFA3414F}" type="presOf" srcId="{B4FEE6BA-7BF0-4178-BC87-AAE35422994A}" destId="{CE84A83C-DB1F-49E3-9FC9-27E1DE896C5B}" srcOrd="0" destOrd="0" presId="urn:microsoft.com/office/officeart/2005/8/layout/vList2"/>
    <dgm:cxn modelId="{094A29A7-B494-494B-AA19-7719E486DB6C}" type="presOf" srcId="{08C46A80-02AD-4ADF-9E08-0ED35B87937A}" destId="{1F640ABD-9593-4243-8F9B-570289773F0E}" srcOrd="0" destOrd="0" presId="urn:microsoft.com/office/officeart/2005/8/layout/vList2"/>
    <dgm:cxn modelId="{B53BB6EA-9D66-4D7B-8E7E-C85CB4245266}" type="presOf" srcId="{A36EFA1C-F19C-4628-ABAE-DBB55B6BCFFA}" destId="{905D5581-491C-43A6-9FEE-E95013924684}" srcOrd="0" destOrd="0" presId="urn:microsoft.com/office/officeart/2005/8/layout/vList2"/>
    <dgm:cxn modelId="{974C7530-B8DE-41E3-8457-2178BE8BD611}" type="presParOf" srcId="{CE84A83C-DB1F-49E3-9FC9-27E1DE896C5B}" destId="{905D5581-491C-43A6-9FEE-E95013924684}" srcOrd="0" destOrd="0" presId="urn:microsoft.com/office/officeart/2005/8/layout/vList2"/>
    <dgm:cxn modelId="{36F0A3A8-1DF1-4244-A6ED-A5ADA2761ECD}" type="presParOf" srcId="{CE84A83C-DB1F-49E3-9FC9-27E1DE896C5B}" destId="{44CC0687-4C01-4A91-9E0F-2C0419A667B9}" srcOrd="1" destOrd="0" presId="urn:microsoft.com/office/officeart/2005/8/layout/vList2"/>
    <dgm:cxn modelId="{565A894C-1107-49E2-A7A2-23BDFC3EEA30}" type="presParOf" srcId="{CE84A83C-DB1F-49E3-9FC9-27E1DE896C5B}" destId="{1F640ABD-9593-4243-8F9B-570289773F0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EE6BA-7BF0-4178-BC87-AAE3542299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36EFA1C-F19C-4628-ABAE-DBB55B6BCFFA}">
      <dgm:prSet/>
      <dgm:spPr/>
      <dgm:t>
        <a:bodyPr/>
        <a:lstStyle/>
        <a:p>
          <a:pPr algn="ctr"/>
          <a:r>
            <a:rPr lang="en-US" dirty="0"/>
            <a:t>Customer</a:t>
          </a:r>
        </a:p>
      </dgm:t>
    </dgm:pt>
    <dgm:pt modelId="{F3EAA3BF-BF8D-40B4-9F2E-AEBA68305A6E}" type="parTrans" cxnId="{42702923-C635-4215-9C22-99C6A7FD2F48}">
      <dgm:prSet/>
      <dgm:spPr/>
      <dgm:t>
        <a:bodyPr/>
        <a:lstStyle/>
        <a:p>
          <a:endParaRPr lang="en-US"/>
        </a:p>
      </dgm:t>
    </dgm:pt>
    <dgm:pt modelId="{85C0C63C-7498-4C39-B520-96214B9020C2}" type="sibTrans" cxnId="{42702923-C635-4215-9C22-99C6A7FD2F48}">
      <dgm:prSet/>
      <dgm:spPr/>
      <dgm:t>
        <a:bodyPr/>
        <a:lstStyle/>
        <a:p>
          <a:endParaRPr lang="en-US"/>
        </a:p>
      </dgm:t>
    </dgm:pt>
    <dgm:pt modelId="{99274F86-0753-4963-857E-D8D29FF71260}">
      <dgm:prSet/>
      <dgm:spPr/>
      <dgm:t>
        <a:bodyPr/>
        <a:lstStyle/>
        <a:p>
          <a:pPr algn="ctr"/>
          <a:r>
            <a:rPr lang="en-US" dirty="0"/>
            <a:t>Owner</a:t>
          </a:r>
        </a:p>
      </dgm:t>
    </dgm:pt>
    <dgm:pt modelId="{95432D7C-6739-4746-B22A-8A178031F6A0}" type="parTrans" cxnId="{C1C8E537-F37E-402B-9DAC-8FCB24601E6B}">
      <dgm:prSet/>
      <dgm:spPr/>
      <dgm:t>
        <a:bodyPr/>
        <a:lstStyle/>
        <a:p>
          <a:endParaRPr lang="en-US"/>
        </a:p>
      </dgm:t>
    </dgm:pt>
    <dgm:pt modelId="{AF86E440-203F-42CD-BEE1-69F1D0BB407E}" type="sibTrans" cxnId="{C1C8E537-F37E-402B-9DAC-8FCB24601E6B}">
      <dgm:prSet/>
      <dgm:spPr/>
      <dgm:t>
        <a:bodyPr/>
        <a:lstStyle/>
        <a:p>
          <a:endParaRPr lang="en-US"/>
        </a:p>
      </dgm:t>
    </dgm:pt>
    <dgm:pt modelId="{CE84A83C-DB1F-49E3-9FC9-27E1DE896C5B}" type="pres">
      <dgm:prSet presAssocID="{B4FEE6BA-7BF0-4178-BC87-AAE35422994A}" presName="linear" presStyleCnt="0">
        <dgm:presLayoutVars>
          <dgm:animLvl val="lvl"/>
          <dgm:resizeHandles val="exact"/>
        </dgm:presLayoutVars>
      </dgm:prSet>
      <dgm:spPr/>
    </dgm:pt>
    <dgm:pt modelId="{905D5581-491C-43A6-9FEE-E95013924684}" type="pres">
      <dgm:prSet presAssocID="{A36EFA1C-F19C-4628-ABAE-DBB55B6BCFFA}" presName="parentText" presStyleLbl="node1" presStyleIdx="0" presStyleCnt="2" custScaleX="29231" custScaleY="57488" custLinFactY="-31771" custLinFactNeighborX="-22888" custLinFactNeighborY="-100000">
        <dgm:presLayoutVars>
          <dgm:chMax val="0"/>
          <dgm:bulletEnabled val="1"/>
        </dgm:presLayoutVars>
      </dgm:prSet>
      <dgm:spPr/>
    </dgm:pt>
    <dgm:pt modelId="{44CC0687-4C01-4A91-9E0F-2C0419A667B9}" type="pres">
      <dgm:prSet presAssocID="{85C0C63C-7498-4C39-B520-96214B9020C2}" presName="spacer" presStyleCnt="0"/>
      <dgm:spPr/>
    </dgm:pt>
    <dgm:pt modelId="{AE828A7A-D2DC-4024-8BA0-E0F6F3B238E2}" type="pres">
      <dgm:prSet presAssocID="{99274F86-0753-4963-857E-D8D29FF71260}" presName="parentText" presStyleLbl="node1" presStyleIdx="1" presStyleCnt="2" custScaleX="26779" custScaleY="56779" custLinFactY="-100000" custLinFactNeighborX="21796" custLinFactNeighborY="-105544">
        <dgm:presLayoutVars>
          <dgm:chMax val="0"/>
          <dgm:bulletEnabled val="1"/>
        </dgm:presLayoutVars>
      </dgm:prSet>
      <dgm:spPr/>
    </dgm:pt>
  </dgm:ptLst>
  <dgm:cxnLst>
    <dgm:cxn modelId="{17BF710D-7A2A-49C5-8219-D6820ABC0D0D}" type="presOf" srcId="{99274F86-0753-4963-857E-D8D29FF71260}" destId="{AE828A7A-D2DC-4024-8BA0-E0F6F3B238E2}" srcOrd="0" destOrd="0" presId="urn:microsoft.com/office/officeart/2005/8/layout/vList2"/>
    <dgm:cxn modelId="{42702923-C635-4215-9C22-99C6A7FD2F48}" srcId="{B4FEE6BA-7BF0-4178-BC87-AAE35422994A}" destId="{A36EFA1C-F19C-4628-ABAE-DBB55B6BCFFA}" srcOrd="0" destOrd="0" parTransId="{F3EAA3BF-BF8D-40B4-9F2E-AEBA68305A6E}" sibTransId="{85C0C63C-7498-4C39-B520-96214B9020C2}"/>
    <dgm:cxn modelId="{C1C8E537-F37E-402B-9DAC-8FCB24601E6B}" srcId="{B4FEE6BA-7BF0-4178-BC87-AAE35422994A}" destId="{99274F86-0753-4963-857E-D8D29FF71260}" srcOrd="1" destOrd="0" parTransId="{95432D7C-6739-4746-B22A-8A178031F6A0}" sibTransId="{AF86E440-203F-42CD-BEE1-69F1D0BB407E}"/>
    <dgm:cxn modelId="{4640FB86-46FF-42FE-A920-480FFFA3414F}" type="presOf" srcId="{B4FEE6BA-7BF0-4178-BC87-AAE35422994A}" destId="{CE84A83C-DB1F-49E3-9FC9-27E1DE896C5B}" srcOrd="0" destOrd="0" presId="urn:microsoft.com/office/officeart/2005/8/layout/vList2"/>
    <dgm:cxn modelId="{B53BB6EA-9D66-4D7B-8E7E-C85CB4245266}" type="presOf" srcId="{A36EFA1C-F19C-4628-ABAE-DBB55B6BCFFA}" destId="{905D5581-491C-43A6-9FEE-E95013924684}" srcOrd="0" destOrd="0" presId="urn:microsoft.com/office/officeart/2005/8/layout/vList2"/>
    <dgm:cxn modelId="{974C7530-B8DE-41E3-8457-2178BE8BD611}" type="presParOf" srcId="{CE84A83C-DB1F-49E3-9FC9-27E1DE896C5B}" destId="{905D5581-491C-43A6-9FEE-E95013924684}" srcOrd="0" destOrd="0" presId="urn:microsoft.com/office/officeart/2005/8/layout/vList2"/>
    <dgm:cxn modelId="{36F0A3A8-1DF1-4244-A6ED-A5ADA2761ECD}" type="presParOf" srcId="{CE84A83C-DB1F-49E3-9FC9-27E1DE896C5B}" destId="{44CC0687-4C01-4A91-9E0F-2C0419A667B9}" srcOrd="1" destOrd="0" presId="urn:microsoft.com/office/officeart/2005/8/layout/vList2"/>
    <dgm:cxn modelId="{E0D951FC-BACD-4B6B-9BF4-8FF6D5BA7E31}" type="presParOf" srcId="{CE84A83C-DB1F-49E3-9FC9-27E1DE896C5B}" destId="{AE828A7A-D2DC-4024-8BA0-E0F6F3B238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FEE6BA-7BF0-4178-BC87-AAE3542299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9274F86-0753-4963-857E-D8D29FF71260}">
      <dgm:prSet/>
      <dgm:spPr>
        <a:solidFill>
          <a:schemeClr val="accent1"/>
        </a:solidFill>
      </dgm:spPr>
      <dgm:t>
        <a:bodyPr/>
        <a:lstStyle/>
        <a:p>
          <a:pPr algn="ctr"/>
          <a:r>
            <a:rPr lang="en-US" dirty="0"/>
            <a:t>Mechanical Treatment Plant</a:t>
          </a:r>
        </a:p>
      </dgm:t>
    </dgm:pt>
    <dgm:pt modelId="{95432D7C-6739-4746-B22A-8A178031F6A0}" type="parTrans" cxnId="{C1C8E537-F37E-402B-9DAC-8FCB24601E6B}">
      <dgm:prSet/>
      <dgm:spPr/>
      <dgm:t>
        <a:bodyPr/>
        <a:lstStyle/>
        <a:p>
          <a:endParaRPr lang="en-US"/>
        </a:p>
      </dgm:t>
    </dgm:pt>
    <dgm:pt modelId="{AF86E440-203F-42CD-BEE1-69F1D0BB407E}" type="sibTrans" cxnId="{C1C8E537-F37E-402B-9DAC-8FCB24601E6B}">
      <dgm:prSet/>
      <dgm:spPr/>
      <dgm:t>
        <a:bodyPr/>
        <a:lstStyle/>
        <a:p>
          <a:endParaRPr lang="en-US"/>
        </a:p>
      </dgm:t>
    </dgm:pt>
    <dgm:pt modelId="{08C46A80-02AD-4ADF-9E08-0ED35B87937A}">
      <dgm:prSet/>
      <dgm:spPr>
        <a:solidFill>
          <a:schemeClr val="accent1"/>
        </a:solidFill>
      </dgm:spPr>
      <dgm:t>
        <a:bodyPr/>
        <a:lstStyle/>
        <a:p>
          <a:pPr algn="ctr"/>
          <a:r>
            <a:rPr lang="en-US" dirty="0"/>
            <a:t>Lagoon</a:t>
          </a:r>
        </a:p>
      </dgm:t>
    </dgm:pt>
    <dgm:pt modelId="{0C969FF6-0407-4FC6-811A-41FA2489C334}" type="parTrans" cxnId="{C0AE1B4E-C9C3-4845-936A-F51142C406E2}">
      <dgm:prSet/>
      <dgm:spPr/>
      <dgm:t>
        <a:bodyPr/>
        <a:lstStyle/>
        <a:p>
          <a:endParaRPr lang="en-US"/>
        </a:p>
      </dgm:t>
    </dgm:pt>
    <dgm:pt modelId="{25855490-4ACB-4954-A924-760932309971}" type="sibTrans" cxnId="{C0AE1B4E-C9C3-4845-936A-F51142C406E2}">
      <dgm:prSet/>
      <dgm:spPr/>
      <dgm:t>
        <a:bodyPr/>
        <a:lstStyle/>
        <a:p>
          <a:endParaRPr lang="en-US"/>
        </a:p>
      </dgm:t>
    </dgm:pt>
    <dgm:pt modelId="{CE84A83C-DB1F-49E3-9FC9-27E1DE896C5B}" type="pres">
      <dgm:prSet presAssocID="{B4FEE6BA-7BF0-4178-BC87-AAE35422994A}" presName="linear" presStyleCnt="0">
        <dgm:presLayoutVars>
          <dgm:animLvl val="lvl"/>
          <dgm:resizeHandles val="exact"/>
        </dgm:presLayoutVars>
      </dgm:prSet>
      <dgm:spPr/>
    </dgm:pt>
    <dgm:pt modelId="{1F640ABD-9593-4243-8F9B-570289773F0E}" type="pres">
      <dgm:prSet presAssocID="{08C46A80-02AD-4ADF-9E08-0ED35B87937A}" presName="parentText" presStyleLbl="node1" presStyleIdx="0" presStyleCnt="2" custScaleX="24580" custScaleY="112438" custLinFactNeighborX="21801" custLinFactNeighborY="-68318">
        <dgm:presLayoutVars>
          <dgm:chMax val="0"/>
          <dgm:bulletEnabled val="1"/>
        </dgm:presLayoutVars>
      </dgm:prSet>
      <dgm:spPr/>
    </dgm:pt>
    <dgm:pt modelId="{E24E9B7A-2C26-4725-B59C-A3AB038A996C}" type="pres">
      <dgm:prSet presAssocID="{25855490-4ACB-4954-A924-760932309971}" presName="spacer" presStyleCnt="0"/>
      <dgm:spPr/>
    </dgm:pt>
    <dgm:pt modelId="{AE828A7A-D2DC-4024-8BA0-E0F6F3B238E2}" type="pres">
      <dgm:prSet presAssocID="{99274F86-0753-4963-857E-D8D29FF71260}" presName="parentText" presStyleLbl="node1" presStyleIdx="1" presStyleCnt="2" custScaleX="24865" custScaleY="110092" custLinFactY="-102315" custLinFactNeighborX="-23303" custLinFactNeighborY="-200000">
        <dgm:presLayoutVars>
          <dgm:chMax val="0"/>
          <dgm:bulletEnabled val="1"/>
        </dgm:presLayoutVars>
      </dgm:prSet>
      <dgm:spPr/>
    </dgm:pt>
  </dgm:ptLst>
  <dgm:cxnLst>
    <dgm:cxn modelId="{17BF710D-7A2A-49C5-8219-D6820ABC0D0D}" type="presOf" srcId="{99274F86-0753-4963-857E-D8D29FF71260}" destId="{AE828A7A-D2DC-4024-8BA0-E0F6F3B238E2}" srcOrd="0" destOrd="0" presId="urn:microsoft.com/office/officeart/2005/8/layout/vList2"/>
    <dgm:cxn modelId="{C1C8E537-F37E-402B-9DAC-8FCB24601E6B}" srcId="{B4FEE6BA-7BF0-4178-BC87-AAE35422994A}" destId="{99274F86-0753-4963-857E-D8D29FF71260}" srcOrd="1" destOrd="0" parTransId="{95432D7C-6739-4746-B22A-8A178031F6A0}" sibTransId="{AF86E440-203F-42CD-BEE1-69F1D0BB407E}"/>
    <dgm:cxn modelId="{C0AE1B4E-C9C3-4845-936A-F51142C406E2}" srcId="{B4FEE6BA-7BF0-4178-BC87-AAE35422994A}" destId="{08C46A80-02AD-4ADF-9E08-0ED35B87937A}" srcOrd="0" destOrd="0" parTransId="{0C969FF6-0407-4FC6-811A-41FA2489C334}" sibTransId="{25855490-4ACB-4954-A924-760932309971}"/>
    <dgm:cxn modelId="{4640FB86-46FF-42FE-A920-480FFFA3414F}" type="presOf" srcId="{B4FEE6BA-7BF0-4178-BC87-AAE35422994A}" destId="{CE84A83C-DB1F-49E3-9FC9-27E1DE896C5B}" srcOrd="0" destOrd="0" presId="urn:microsoft.com/office/officeart/2005/8/layout/vList2"/>
    <dgm:cxn modelId="{094A29A7-B494-494B-AA19-7719E486DB6C}" type="presOf" srcId="{08C46A80-02AD-4ADF-9E08-0ED35B87937A}" destId="{1F640ABD-9593-4243-8F9B-570289773F0E}" srcOrd="0" destOrd="0" presId="urn:microsoft.com/office/officeart/2005/8/layout/vList2"/>
    <dgm:cxn modelId="{565A894C-1107-49E2-A7A2-23BDFC3EEA30}" type="presParOf" srcId="{CE84A83C-DB1F-49E3-9FC9-27E1DE896C5B}" destId="{1F640ABD-9593-4243-8F9B-570289773F0E}" srcOrd="0" destOrd="0" presId="urn:microsoft.com/office/officeart/2005/8/layout/vList2"/>
    <dgm:cxn modelId="{E897E3C5-4830-4430-935E-52A9A5E51742}" type="presParOf" srcId="{CE84A83C-DB1F-49E3-9FC9-27E1DE896C5B}" destId="{E24E9B7A-2C26-4725-B59C-A3AB038A996C}" srcOrd="1" destOrd="0" presId="urn:microsoft.com/office/officeart/2005/8/layout/vList2"/>
    <dgm:cxn modelId="{E0D951FC-BACD-4B6B-9BF4-8FF6D5BA7E31}" type="presParOf" srcId="{CE84A83C-DB1F-49E3-9FC9-27E1DE896C5B}" destId="{AE828A7A-D2DC-4024-8BA0-E0F6F3B238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EE6BA-7BF0-4178-BC87-AAE3542299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FB510E1-48ED-40E1-945B-191FA2F0B7C1}">
      <dgm:prSet/>
      <dgm:spPr>
        <a:solidFill>
          <a:srgbClr val="FABE00"/>
        </a:solidFill>
      </dgm:spPr>
      <dgm:t>
        <a:bodyPr/>
        <a:lstStyle/>
        <a:p>
          <a:r>
            <a:rPr lang="en-US" dirty="0"/>
            <a:t>Surface Water</a:t>
          </a:r>
        </a:p>
      </dgm:t>
    </dgm:pt>
    <dgm:pt modelId="{4A55B85A-19C0-45C0-B2A7-127581701536}" type="parTrans" cxnId="{12EA0C97-4C73-400B-863F-FFE509608D6F}">
      <dgm:prSet/>
      <dgm:spPr/>
      <dgm:t>
        <a:bodyPr/>
        <a:lstStyle/>
        <a:p>
          <a:endParaRPr lang="en-US"/>
        </a:p>
      </dgm:t>
    </dgm:pt>
    <dgm:pt modelId="{ED4C72E2-4B2B-4C64-B1B3-FEDD8E9AA181}" type="sibTrans" cxnId="{12EA0C97-4C73-400B-863F-FFE509608D6F}">
      <dgm:prSet/>
      <dgm:spPr/>
      <dgm:t>
        <a:bodyPr/>
        <a:lstStyle/>
        <a:p>
          <a:endParaRPr lang="en-US"/>
        </a:p>
      </dgm:t>
    </dgm:pt>
    <dgm:pt modelId="{99274F86-0753-4963-857E-D8D29FF71260}">
      <dgm:prSet/>
      <dgm:spPr>
        <a:solidFill>
          <a:srgbClr val="A80000"/>
        </a:solidFill>
      </dgm:spPr>
      <dgm:t>
        <a:bodyPr/>
        <a:lstStyle/>
        <a:p>
          <a:r>
            <a:rPr lang="en-US" dirty="0"/>
            <a:t>Land Application – Class A</a:t>
          </a:r>
        </a:p>
      </dgm:t>
    </dgm:pt>
    <dgm:pt modelId="{95432D7C-6739-4746-B22A-8A178031F6A0}" type="parTrans" cxnId="{C1C8E537-F37E-402B-9DAC-8FCB24601E6B}">
      <dgm:prSet/>
      <dgm:spPr/>
      <dgm:t>
        <a:bodyPr/>
        <a:lstStyle/>
        <a:p>
          <a:endParaRPr lang="en-US"/>
        </a:p>
      </dgm:t>
    </dgm:pt>
    <dgm:pt modelId="{AF86E440-203F-42CD-BEE1-69F1D0BB407E}" type="sibTrans" cxnId="{C1C8E537-F37E-402B-9DAC-8FCB24601E6B}">
      <dgm:prSet/>
      <dgm:spPr/>
      <dgm:t>
        <a:bodyPr/>
        <a:lstStyle/>
        <a:p>
          <a:endParaRPr lang="en-US"/>
        </a:p>
      </dgm:t>
    </dgm:pt>
    <dgm:pt modelId="{08C46A80-02AD-4ADF-9E08-0ED35B87937A}">
      <dgm:prSet/>
      <dgm:spPr>
        <a:solidFill>
          <a:srgbClr val="00B050"/>
        </a:solidFill>
      </dgm:spPr>
      <dgm:t>
        <a:bodyPr/>
        <a:lstStyle/>
        <a:p>
          <a:r>
            <a:rPr lang="en-US" dirty="0"/>
            <a:t>Groundwater Recharge</a:t>
          </a:r>
        </a:p>
      </dgm:t>
    </dgm:pt>
    <dgm:pt modelId="{0C969FF6-0407-4FC6-811A-41FA2489C334}" type="parTrans" cxnId="{C0AE1B4E-C9C3-4845-936A-F51142C406E2}">
      <dgm:prSet/>
      <dgm:spPr/>
      <dgm:t>
        <a:bodyPr/>
        <a:lstStyle/>
        <a:p>
          <a:endParaRPr lang="en-US"/>
        </a:p>
      </dgm:t>
    </dgm:pt>
    <dgm:pt modelId="{25855490-4ACB-4954-A924-760932309971}" type="sibTrans" cxnId="{C0AE1B4E-C9C3-4845-936A-F51142C406E2}">
      <dgm:prSet/>
      <dgm:spPr/>
      <dgm:t>
        <a:bodyPr/>
        <a:lstStyle/>
        <a:p>
          <a:endParaRPr lang="en-US"/>
        </a:p>
      </dgm:t>
    </dgm:pt>
    <dgm:pt modelId="{CE84A83C-DB1F-49E3-9FC9-27E1DE896C5B}" type="pres">
      <dgm:prSet presAssocID="{B4FEE6BA-7BF0-4178-BC87-AAE35422994A}" presName="linear" presStyleCnt="0">
        <dgm:presLayoutVars>
          <dgm:animLvl val="lvl"/>
          <dgm:resizeHandles val="exact"/>
        </dgm:presLayoutVars>
      </dgm:prSet>
      <dgm:spPr/>
    </dgm:pt>
    <dgm:pt modelId="{1F640ABD-9593-4243-8F9B-570289773F0E}" type="pres">
      <dgm:prSet presAssocID="{08C46A80-02AD-4ADF-9E08-0ED35B87937A}" presName="parentText" presStyleLbl="node1" presStyleIdx="0" presStyleCnt="3" custLinFactY="346531" custLinFactNeighborX="-85154" custLinFactNeighborY="400000">
        <dgm:presLayoutVars>
          <dgm:chMax val="0"/>
          <dgm:bulletEnabled val="1"/>
        </dgm:presLayoutVars>
      </dgm:prSet>
      <dgm:spPr/>
    </dgm:pt>
    <dgm:pt modelId="{E24E9B7A-2C26-4725-B59C-A3AB038A996C}" type="pres">
      <dgm:prSet presAssocID="{25855490-4ACB-4954-A924-760932309971}" presName="spacer" presStyleCnt="0"/>
      <dgm:spPr/>
    </dgm:pt>
    <dgm:pt modelId="{AE828A7A-D2DC-4024-8BA0-E0F6F3B238E2}" type="pres">
      <dgm:prSet presAssocID="{99274F86-0753-4963-857E-D8D29FF71260}" presName="parentText" presStyleLbl="node1" presStyleIdx="1" presStyleCnt="3">
        <dgm:presLayoutVars>
          <dgm:chMax val="0"/>
          <dgm:bulletEnabled val="1"/>
        </dgm:presLayoutVars>
      </dgm:prSet>
      <dgm:spPr/>
    </dgm:pt>
    <dgm:pt modelId="{62B88109-5BBA-42BF-B90D-ED36D4834995}" type="pres">
      <dgm:prSet presAssocID="{AF86E440-203F-42CD-BEE1-69F1D0BB407E}" presName="spacer" presStyleCnt="0"/>
      <dgm:spPr/>
    </dgm:pt>
    <dgm:pt modelId="{D3D4C322-C2F4-4817-BDB5-374F1D75AC0F}" type="pres">
      <dgm:prSet presAssocID="{5FB510E1-48ED-40E1-945B-191FA2F0B7C1}" presName="parentText" presStyleLbl="node1" presStyleIdx="2" presStyleCnt="3">
        <dgm:presLayoutVars>
          <dgm:chMax val="0"/>
          <dgm:bulletEnabled val="1"/>
        </dgm:presLayoutVars>
      </dgm:prSet>
      <dgm:spPr/>
    </dgm:pt>
  </dgm:ptLst>
  <dgm:cxnLst>
    <dgm:cxn modelId="{17BF710D-7A2A-49C5-8219-D6820ABC0D0D}" type="presOf" srcId="{99274F86-0753-4963-857E-D8D29FF71260}" destId="{AE828A7A-D2DC-4024-8BA0-E0F6F3B238E2}" srcOrd="0" destOrd="0" presId="urn:microsoft.com/office/officeart/2005/8/layout/vList2"/>
    <dgm:cxn modelId="{C1C8E537-F37E-402B-9DAC-8FCB24601E6B}" srcId="{B4FEE6BA-7BF0-4178-BC87-AAE35422994A}" destId="{99274F86-0753-4963-857E-D8D29FF71260}" srcOrd="1" destOrd="0" parTransId="{95432D7C-6739-4746-B22A-8A178031F6A0}" sibTransId="{AF86E440-203F-42CD-BEE1-69F1D0BB407E}"/>
    <dgm:cxn modelId="{C0AE1B4E-C9C3-4845-936A-F51142C406E2}" srcId="{B4FEE6BA-7BF0-4178-BC87-AAE35422994A}" destId="{08C46A80-02AD-4ADF-9E08-0ED35B87937A}" srcOrd="0" destOrd="0" parTransId="{0C969FF6-0407-4FC6-811A-41FA2489C334}" sibTransId="{25855490-4ACB-4954-A924-760932309971}"/>
    <dgm:cxn modelId="{4640FB86-46FF-42FE-A920-480FFFA3414F}" type="presOf" srcId="{B4FEE6BA-7BF0-4178-BC87-AAE35422994A}" destId="{CE84A83C-DB1F-49E3-9FC9-27E1DE896C5B}" srcOrd="0" destOrd="0" presId="urn:microsoft.com/office/officeart/2005/8/layout/vList2"/>
    <dgm:cxn modelId="{12EA0C97-4C73-400B-863F-FFE509608D6F}" srcId="{B4FEE6BA-7BF0-4178-BC87-AAE35422994A}" destId="{5FB510E1-48ED-40E1-945B-191FA2F0B7C1}" srcOrd="2" destOrd="0" parTransId="{4A55B85A-19C0-45C0-B2A7-127581701536}" sibTransId="{ED4C72E2-4B2B-4C64-B1B3-FEDD8E9AA181}"/>
    <dgm:cxn modelId="{094A29A7-B494-494B-AA19-7719E486DB6C}" type="presOf" srcId="{08C46A80-02AD-4ADF-9E08-0ED35B87937A}" destId="{1F640ABD-9593-4243-8F9B-570289773F0E}" srcOrd="0" destOrd="0" presId="urn:microsoft.com/office/officeart/2005/8/layout/vList2"/>
    <dgm:cxn modelId="{5D1B05EF-2ECF-4F50-9528-15214789CE14}" type="presOf" srcId="{5FB510E1-48ED-40E1-945B-191FA2F0B7C1}" destId="{D3D4C322-C2F4-4817-BDB5-374F1D75AC0F}" srcOrd="0" destOrd="0" presId="urn:microsoft.com/office/officeart/2005/8/layout/vList2"/>
    <dgm:cxn modelId="{565A894C-1107-49E2-A7A2-23BDFC3EEA30}" type="presParOf" srcId="{CE84A83C-DB1F-49E3-9FC9-27E1DE896C5B}" destId="{1F640ABD-9593-4243-8F9B-570289773F0E}" srcOrd="0" destOrd="0" presId="urn:microsoft.com/office/officeart/2005/8/layout/vList2"/>
    <dgm:cxn modelId="{E897E3C5-4830-4430-935E-52A9A5E51742}" type="presParOf" srcId="{CE84A83C-DB1F-49E3-9FC9-27E1DE896C5B}" destId="{E24E9B7A-2C26-4725-B59C-A3AB038A996C}" srcOrd="1" destOrd="0" presId="urn:microsoft.com/office/officeart/2005/8/layout/vList2"/>
    <dgm:cxn modelId="{E0D951FC-BACD-4B6B-9BF4-8FF6D5BA7E31}" type="presParOf" srcId="{CE84A83C-DB1F-49E3-9FC9-27E1DE896C5B}" destId="{AE828A7A-D2DC-4024-8BA0-E0F6F3B238E2}" srcOrd="2" destOrd="0" presId="urn:microsoft.com/office/officeart/2005/8/layout/vList2"/>
    <dgm:cxn modelId="{ED9D9DC9-E562-478E-AE18-1B9731C0FE8C}" type="presParOf" srcId="{CE84A83C-DB1F-49E3-9FC9-27E1DE896C5B}" destId="{62B88109-5BBA-42BF-B90D-ED36D4834995}" srcOrd="3" destOrd="0" presId="urn:microsoft.com/office/officeart/2005/8/layout/vList2"/>
    <dgm:cxn modelId="{CC6DD06E-E5ED-4EDE-B1E6-9CA4017FECF3}" type="presParOf" srcId="{CE84A83C-DB1F-49E3-9FC9-27E1DE896C5B}" destId="{D3D4C322-C2F4-4817-BDB5-374F1D75AC0F}"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EE6BA-7BF0-4178-BC87-AAE3542299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E35C93-6E91-4F67-B3D3-1FDC83A28556}">
      <dgm:prSet/>
      <dgm:spPr>
        <a:solidFill>
          <a:srgbClr val="52CAB8"/>
        </a:solidFill>
      </dgm:spPr>
      <dgm:t>
        <a:bodyPr/>
        <a:lstStyle/>
        <a:p>
          <a:r>
            <a:rPr lang="en-US" dirty="0"/>
            <a:t>Land Application – Class B</a:t>
          </a:r>
        </a:p>
      </dgm:t>
    </dgm:pt>
    <dgm:pt modelId="{6D5BBA5D-84A7-45E9-ACFA-7C940BEA2F09}" type="parTrans" cxnId="{B060A34E-FAFC-4660-980A-434571DB41FC}">
      <dgm:prSet/>
      <dgm:spPr/>
      <dgm:t>
        <a:bodyPr/>
        <a:lstStyle/>
        <a:p>
          <a:endParaRPr lang="en-US"/>
        </a:p>
      </dgm:t>
    </dgm:pt>
    <dgm:pt modelId="{06AAD95C-13AD-4D13-A71E-0A5445ADD3FD}" type="sibTrans" cxnId="{B060A34E-FAFC-4660-980A-434571DB41FC}">
      <dgm:prSet/>
      <dgm:spPr/>
      <dgm:t>
        <a:bodyPr/>
        <a:lstStyle/>
        <a:p>
          <a:endParaRPr lang="en-US"/>
        </a:p>
      </dgm:t>
    </dgm:pt>
    <dgm:pt modelId="{CE84A83C-DB1F-49E3-9FC9-27E1DE896C5B}" type="pres">
      <dgm:prSet presAssocID="{B4FEE6BA-7BF0-4178-BC87-AAE35422994A}" presName="linear" presStyleCnt="0">
        <dgm:presLayoutVars>
          <dgm:animLvl val="lvl"/>
          <dgm:resizeHandles val="exact"/>
        </dgm:presLayoutVars>
      </dgm:prSet>
      <dgm:spPr/>
    </dgm:pt>
    <dgm:pt modelId="{A95D4420-6E3A-4F16-8C24-963BAAD0121E}" type="pres">
      <dgm:prSet presAssocID="{6EE35C93-6E91-4F67-B3D3-1FDC83A28556}" presName="parentText" presStyleLbl="node1" presStyleIdx="0" presStyleCnt="1" custScaleY="103277" custLinFactNeighborX="-9821" custLinFactNeighborY="-19571">
        <dgm:presLayoutVars>
          <dgm:chMax val="0"/>
          <dgm:bulletEnabled val="1"/>
        </dgm:presLayoutVars>
      </dgm:prSet>
      <dgm:spPr/>
    </dgm:pt>
  </dgm:ptLst>
  <dgm:cxnLst>
    <dgm:cxn modelId="{B060A34E-FAFC-4660-980A-434571DB41FC}" srcId="{B4FEE6BA-7BF0-4178-BC87-AAE35422994A}" destId="{6EE35C93-6E91-4F67-B3D3-1FDC83A28556}" srcOrd="0" destOrd="0" parTransId="{6D5BBA5D-84A7-45E9-ACFA-7C940BEA2F09}" sibTransId="{06AAD95C-13AD-4D13-A71E-0A5445ADD3FD}"/>
    <dgm:cxn modelId="{AF6CF178-8132-4B5D-B9D6-18F3B83A3D5A}" type="presOf" srcId="{6EE35C93-6E91-4F67-B3D3-1FDC83A28556}" destId="{A95D4420-6E3A-4F16-8C24-963BAAD0121E}" srcOrd="0" destOrd="0" presId="urn:microsoft.com/office/officeart/2005/8/layout/vList2"/>
    <dgm:cxn modelId="{4640FB86-46FF-42FE-A920-480FFFA3414F}" type="presOf" srcId="{B4FEE6BA-7BF0-4178-BC87-AAE35422994A}" destId="{CE84A83C-DB1F-49E3-9FC9-27E1DE896C5B}" srcOrd="0" destOrd="0" presId="urn:microsoft.com/office/officeart/2005/8/layout/vList2"/>
    <dgm:cxn modelId="{9B581313-6D01-4F74-B129-4F75654A53DE}" type="presParOf" srcId="{CE84A83C-DB1F-49E3-9FC9-27E1DE896C5B}" destId="{A95D4420-6E3A-4F16-8C24-963BAAD0121E}"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D5581-491C-43A6-9FEE-E95013924684}">
      <dsp:nvSpPr>
        <dsp:cNvPr id="0" name=""/>
        <dsp:cNvSpPr/>
      </dsp:nvSpPr>
      <dsp:spPr>
        <a:xfrm>
          <a:off x="0" y="931770"/>
          <a:ext cx="6263640"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Customer</a:t>
          </a:r>
        </a:p>
      </dsp:txBody>
      <dsp:txXfrm>
        <a:off x="76105" y="1007875"/>
        <a:ext cx="6111430" cy="1406815"/>
      </dsp:txXfrm>
    </dsp:sp>
    <dsp:sp modelId="{1F640ABD-9593-4243-8F9B-570289773F0E}">
      <dsp:nvSpPr>
        <dsp:cNvPr id="0" name=""/>
        <dsp:cNvSpPr/>
      </dsp:nvSpPr>
      <dsp:spPr>
        <a:xfrm>
          <a:off x="0" y="3283196"/>
          <a:ext cx="6263640"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Owner</a:t>
          </a:r>
        </a:p>
      </dsp:txBody>
      <dsp:txXfrm>
        <a:off x="76105" y="3359301"/>
        <a:ext cx="6111430"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D5581-491C-43A6-9FEE-E95013924684}">
      <dsp:nvSpPr>
        <dsp:cNvPr id="0" name=""/>
        <dsp:cNvSpPr/>
      </dsp:nvSpPr>
      <dsp:spPr>
        <a:xfrm>
          <a:off x="1466093" y="460286"/>
          <a:ext cx="3429389" cy="88246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Customer</a:t>
          </a:r>
        </a:p>
      </dsp:txBody>
      <dsp:txXfrm>
        <a:off x="1509171" y="503364"/>
        <a:ext cx="3343233" cy="796307"/>
      </dsp:txXfrm>
    </dsp:sp>
    <dsp:sp modelId="{AE828A7A-D2DC-4024-8BA0-E0F6F3B238E2}">
      <dsp:nvSpPr>
        <dsp:cNvPr id="0" name=""/>
        <dsp:cNvSpPr/>
      </dsp:nvSpPr>
      <dsp:spPr>
        <a:xfrm>
          <a:off x="6852267" y="469509"/>
          <a:ext cx="3141720" cy="8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Owner</a:t>
          </a:r>
        </a:p>
      </dsp:txBody>
      <dsp:txXfrm>
        <a:off x="6894814" y="512056"/>
        <a:ext cx="3056626" cy="786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40ABD-9593-4243-8F9B-570289773F0E}">
      <dsp:nvSpPr>
        <dsp:cNvPr id="0" name=""/>
        <dsp:cNvSpPr/>
      </dsp:nvSpPr>
      <dsp:spPr>
        <a:xfrm>
          <a:off x="6981847" y="472816"/>
          <a:ext cx="2883732" cy="172596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Lagoon</a:t>
          </a:r>
        </a:p>
      </dsp:txBody>
      <dsp:txXfrm>
        <a:off x="7066102" y="557071"/>
        <a:ext cx="2715222" cy="1557458"/>
      </dsp:txXfrm>
    </dsp:sp>
    <dsp:sp modelId="{AE828A7A-D2DC-4024-8BA0-E0F6F3B238E2}">
      <dsp:nvSpPr>
        <dsp:cNvPr id="0" name=""/>
        <dsp:cNvSpPr/>
      </dsp:nvSpPr>
      <dsp:spPr>
        <a:xfrm>
          <a:off x="1673515" y="569812"/>
          <a:ext cx="2917169" cy="168995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Mechanical Treatment Plant</a:t>
          </a:r>
        </a:p>
      </dsp:txBody>
      <dsp:txXfrm>
        <a:off x="1756012" y="652309"/>
        <a:ext cx="2752175" cy="1524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40ABD-9593-4243-8F9B-570289773F0E}">
      <dsp:nvSpPr>
        <dsp:cNvPr id="0" name=""/>
        <dsp:cNvSpPr/>
      </dsp:nvSpPr>
      <dsp:spPr>
        <a:xfrm>
          <a:off x="0" y="2402219"/>
          <a:ext cx="3429644" cy="55165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Groundwater Recharge</a:t>
          </a:r>
        </a:p>
      </dsp:txBody>
      <dsp:txXfrm>
        <a:off x="26930" y="2429149"/>
        <a:ext cx="3375784" cy="497795"/>
      </dsp:txXfrm>
    </dsp:sp>
    <dsp:sp modelId="{AE828A7A-D2DC-4024-8BA0-E0F6F3B238E2}">
      <dsp:nvSpPr>
        <dsp:cNvPr id="0" name=""/>
        <dsp:cNvSpPr/>
      </dsp:nvSpPr>
      <dsp:spPr>
        <a:xfrm>
          <a:off x="0" y="1201109"/>
          <a:ext cx="3429644" cy="551655"/>
        </a:xfrm>
        <a:prstGeom prst="roundRect">
          <a:avLst/>
        </a:prstGeom>
        <a:solidFill>
          <a:srgbClr val="A8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Land Application – Class A</a:t>
          </a:r>
        </a:p>
      </dsp:txBody>
      <dsp:txXfrm>
        <a:off x="26930" y="1228039"/>
        <a:ext cx="3375784" cy="497795"/>
      </dsp:txXfrm>
    </dsp:sp>
    <dsp:sp modelId="{D3D4C322-C2F4-4817-BDB5-374F1D75AC0F}">
      <dsp:nvSpPr>
        <dsp:cNvPr id="0" name=""/>
        <dsp:cNvSpPr/>
      </dsp:nvSpPr>
      <dsp:spPr>
        <a:xfrm>
          <a:off x="0" y="1819004"/>
          <a:ext cx="3429644" cy="551655"/>
        </a:xfrm>
        <a:prstGeom prst="roundRect">
          <a:avLst/>
        </a:prstGeom>
        <a:solidFill>
          <a:srgbClr val="FAB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Surface Water</a:t>
          </a:r>
        </a:p>
      </dsp:txBody>
      <dsp:txXfrm>
        <a:off x="26930" y="1845934"/>
        <a:ext cx="3375784"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D4420-6E3A-4F16-8C24-963BAAD0121E}">
      <dsp:nvSpPr>
        <dsp:cNvPr id="0" name=""/>
        <dsp:cNvSpPr/>
      </dsp:nvSpPr>
      <dsp:spPr>
        <a:xfrm>
          <a:off x="0" y="0"/>
          <a:ext cx="3135085" cy="520190"/>
        </a:xfrm>
        <a:prstGeom prst="roundRect">
          <a:avLst/>
        </a:prstGeom>
        <a:solidFill>
          <a:srgbClr val="52CA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Land Application – Class B</a:t>
          </a:r>
        </a:p>
      </dsp:txBody>
      <dsp:txXfrm>
        <a:off x="25394" y="25394"/>
        <a:ext cx="3084297" cy="469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77AC-A003-468B-9FFE-CF80FD4C3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0158B3-85C9-4519-A593-271F0B15D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A64960-F6CB-41CF-A9A4-F66C2A3FE366}"/>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5" name="Footer Placeholder 4">
            <a:extLst>
              <a:ext uri="{FF2B5EF4-FFF2-40B4-BE49-F238E27FC236}">
                <a16:creationId xmlns:a16="http://schemas.microsoft.com/office/drawing/2014/main" id="{E3D54B3B-C674-4C81-9BE0-5EBBA6E38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12A6E-BC13-4D6F-9A94-B9EA9F8F64DB}"/>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258426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A658-525B-4018-AFFD-DE7E2036B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CE88C7-5D91-4844-9617-D3AF3E379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E9D90-CF1E-4FD9-B3EF-F0CEF7A3FFE9}"/>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5" name="Footer Placeholder 4">
            <a:extLst>
              <a:ext uri="{FF2B5EF4-FFF2-40B4-BE49-F238E27FC236}">
                <a16:creationId xmlns:a16="http://schemas.microsoft.com/office/drawing/2014/main" id="{BA9D544C-07BF-4056-971F-7AD195111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21544-E065-4547-99DB-AEC5080942A5}"/>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356854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AB9CE-7CEC-4A90-9B80-E99419FA10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40EE8A-B210-4302-B7E5-770BEAEA9A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E7CA9-7B5E-4BCE-B6A3-C68797BFFF8F}"/>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5" name="Footer Placeholder 4">
            <a:extLst>
              <a:ext uri="{FF2B5EF4-FFF2-40B4-BE49-F238E27FC236}">
                <a16:creationId xmlns:a16="http://schemas.microsoft.com/office/drawing/2014/main" id="{14B389C5-20AF-45FB-B211-66F4E2656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5B128-D5F4-4A37-B7C6-D9DCFA69B5D1}"/>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111782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6BB1-C788-47F1-A195-673CFBF58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3D973-F012-411E-BA01-BEBAC5E197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3E456-2F90-44A9-884E-59466066FE10}"/>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5" name="Footer Placeholder 4">
            <a:extLst>
              <a:ext uri="{FF2B5EF4-FFF2-40B4-BE49-F238E27FC236}">
                <a16:creationId xmlns:a16="http://schemas.microsoft.com/office/drawing/2014/main" id="{FD735C77-DF51-421B-94C5-277271FD6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7E621-94D8-4F7A-9DB4-F04CBD71CC0F}"/>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31601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D52A-F99A-41E7-BE96-64EE83513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4D1075-D7D1-4CCB-8DB2-84217A893C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83083-18B8-46D1-89E4-F4D23F1B54CB}"/>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5" name="Footer Placeholder 4">
            <a:extLst>
              <a:ext uri="{FF2B5EF4-FFF2-40B4-BE49-F238E27FC236}">
                <a16:creationId xmlns:a16="http://schemas.microsoft.com/office/drawing/2014/main" id="{BE042665-5E1D-4BDB-8FE3-75AEB809B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B4A59-FBB4-4972-882B-313E3F6223B3}"/>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366111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56C3-628C-4D8F-9D1F-E098444D66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27D4D-58F7-4063-9570-0CE97223F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A9EC43-5BCB-4528-B60E-466AFE2528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71C69B-892C-4B4A-85CB-3F629535F242}"/>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6" name="Footer Placeholder 5">
            <a:extLst>
              <a:ext uri="{FF2B5EF4-FFF2-40B4-BE49-F238E27FC236}">
                <a16:creationId xmlns:a16="http://schemas.microsoft.com/office/drawing/2014/main" id="{4A6938C0-D03F-4234-A19A-56B03CA04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8CF0D-C9CE-4425-BE32-BD0720AF3072}"/>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148719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FCF3-D4B4-46F6-8049-48C5109EEC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A3082C-B60E-40A4-8AF9-27E88504A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C8244-DDA9-4F09-8839-1D065F9C29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8A479-01C9-4E0C-AC7D-27B3AFFB0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8BB15-109D-431F-A97B-C1F56D4CF4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A1459-BD19-4C90-B9B7-EB5712BDBCF7}"/>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8" name="Footer Placeholder 7">
            <a:extLst>
              <a:ext uri="{FF2B5EF4-FFF2-40B4-BE49-F238E27FC236}">
                <a16:creationId xmlns:a16="http://schemas.microsoft.com/office/drawing/2014/main" id="{3966350D-A47B-41C7-AA75-0755325596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1BDE4-8064-429D-929D-5CC8FC14C0BE}"/>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318357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2697-ED62-4867-8F09-DB00158F8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D6A78D-0315-4BC3-8D8F-CD84E94DDB4E}"/>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4" name="Footer Placeholder 3">
            <a:extLst>
              <a:ext uri="{FF2B5EF4-FFF2-40B4-BE49-F238E27FC236}">
                <a16:creationId xmlns:a16="http://schemas.microsoft.com/office/drawing/2014/main" id="{9D71DB2B-4460-452F-957C-2056C7774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D06E4C-F22C-4338-A603-C7D81470B295}"/>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12810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F0A43-5863-4EFD-AEC3-A91AAA47895B}"/>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3" name="Footer Placeholder 2">
            <a:extLst>
              <a:ext uri="{FF2B5EF4-FFF2-40B4-BE49-F238E27FC236}">
                <a16:creationId xmlns:a16="http://schemas.microsoft.com/office/drawing/2014/main" id="{97C668FE-5BE5-4D3A-B5F0-B2FBEA7AD4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8E168-94BF-4904-BDA1-3FD77078E675}"/>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24207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6A01-4D27-4D5A-8E45-BF5E7A180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7FAEE-8576-48D0-ACC6-4DBA65B28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CE9AD-B2B8-44D5-B6A2-FBFDA939D5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D0932-0422-43A3-8AEB-6FE180D85E1C}"/>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6" name="Footer Placeholder 5">
            <a:extLst>
              <a:ext uri="{FF2B5EF4-FFF2-40B4-BE49-F238E27FC236}">
                <a16:creationId xmlns:a16="http://schemas.microsoft.com/office/drawing/2014/main" id="{A834CD88-3359-43B0-8FAB-D991C1431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E5511-A043-4877-B504-1F719D637EBC}"/>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357165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E8A4-A7D4-4C7A-A77A-1EA819AB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6154AD-FF94-44BC-85D2-ADDEE52CE3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AABE4D-5B0B-4C18-AA3C-5CB9483AF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D59B9F-C640-445A-84F1-BF7980EFA19D}"/>
              </a:ext>
            </a:extLst>
          </p:cNvPr>
          <p:cNvSpPr>
            <a:spLocks noGrp="1"/>
          </p:cNvSpPr>
          <p:nvPr>
            <p:ph type="dt" sz="half" idx="10"/>
          </p:nvPr>
        </p:nvSpPr>
        <p:spPr/>
        <p:txBody>
          <a:bodyPr/>
          <a:lstStyle/>
          <a:p>
            <a:fld id="{BEB913CE-18FA-452F-8918-2B451530B3F6}" type="datetimeFigureOut">
              <a:rPr lang="en-US" smtClean="0"/>
              <a:t>4/19/2023</a:t>
            </a:fld>
            <a:endParaRPr lang="en-US"/>
          </a:p>
        </p:txBody>
      </p:sp>
      <p:sp>
        <p:nvSpPr>
          <p:cNvPr id="6" name="Footer Placeholder 5">
            <a:extLst>
              <a:ext uri="{FF2B5EF4-FFF2-40B4-BE49-F238E27FC236}">
                <a16:creationId xmlns:a16="http://schemas.microsoft.com/office/drawing/2014/main" id="{605E5836-D486-44DD-9715-CEF832C88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94B0F-9821-42EA-878E-ABE2BB5033EF}"/>
              </a:ext>
            </a:extLst>
          </p:cNvPr>
          <p:cNvSpPr>
            <a:spLocks noGrp="1"/>
          </p:cNvSpPr>
          <p:nvPr>
            <p:ph type="sldNum" sz="quarter" idx="12"/>
          </p:nvPr>
        </p:nvSpPr>
        <p:spPr/>
        <p:txBody>
          <a:bodyPr/>
          <a:lstStyle/>
          <a:p>
            <a:fld id="{6F3D9D4D-A958-41BF-91F4-465274DED4FA}" type="slidenum">
              <a:rPr lang="en-US" smtClean="0"/>
              <a:t>‹#›</a:t>
            </a:fld>
            <a:endParaRPr lang="en-US"/>
          </a:p>
        </p:txBody>
      </p:sp>
    </p:spTree>
    <p:extLst>
      <p:ext uri="{BB962C8B-B14F-4D97-AF65-F5344CB8AC3E}">
        <p14:creationId xmlns:p14="http://schemas.microsoft.com/office/powerpoint/2010/main" val="344500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142FE-E170-4D07-85B7-C20128DA6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07492-75A1-420C-B477-FD80950B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A5D83-7682-4E84-942C-B533C65EF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913CE-18FA-452F-8918-2B451530B3F6}" type="datetimeFigureOut">
              <a:rPr lang="en-US" smtClean="0"/>
              <a:t>4/19/2023</a:t>
            </a:fld>
            <a:endParaRPr lang="en-US"/>
          </a:p>
        </p:txBody>
      </p:sp>
      <p:sp>
        <p:nvSpPr>
          <p:cNvPr id="5" name="Footer Placeholder 4">
            <a:extLst>
              <a:ext uri="{FF2B5EF4-FFF2-40B4-BE49-F238E27FC236}">
                <a16:creationId xmlns:a16="http://schemas.microsoft.com/office/drawing/2014/main" id="{22F9454E-5844-431C-9232-383B7405E2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5D4FB-197D-44C9-B6B7-ED12B8D7B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D9D4D-A958-41BF-91F4-465274DED4FA}" type="slidenum">
              <a:rPr lang="en-US" smtClean="0"/>
              <a:t>‹#›</a:t>
            </a:fld>
            <a:endParaRPr lang="en-US"/>
          </a:p>
        </p:txBody>
      </p:sp>
    </p:spTree>
    <p:extLst>
      <p:ext uri="{BB962C8B-B14F-4D97-AF65-F5344CB8AC3E}">
        <p14:creationId xmlns:p14="http://schemas.microsoft.com/office/powerpoint/2010/main" val="241630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D082573-CEAD-50E2-1F64-8062FF2D163A}"/>
              </a:ext>
            </a:extLst>
          </p:cNvPr>
          <p:cNvSpPr>
            <a:spLocks noChangeArrowheads="1"/>
          </p:cNvSpPr>
          <p:nvPr/>
        </p:nvSpPr>
        <p:spPr bwMode="auto">
          <a:xfrm>
            <a:off x="1698172" y="818838"/>
            <a:ext cx="804998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the mission of the Iona Bonneville Sewer District to provide the current and future residents of Iona and the surrounding areas of Bonneville County with cost effective wastewater conveyance and treatment while protecting     our natural resources and community environment for          future generations.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41" descr="IBSD_Logo">
            <a:extLst>
              <a:ext uri="{FF2B5EF4-FFF2-40B4-BE49-F238E27FC236}">
                <a16:creationId xmlns:a16="http://schemas.microsoft.com/office/drawing/2014/main" id="{7D65B89E-886F-8F5D-CE01-9E838A43E1BC}"/>
              </a:ext>
            </a:extLst>
          </p:cNvPr>
          <p:cNvPicPr>
            <a:picLocks noChangeAspect="1" noChangeArrowheads="1"/>
          </p:cNvPicPr>
          <p:nvPr/>
        </p:nvPicPr>
        <p:blipFill>
          <a:blip r:embed="rId2">
            <a:clrChange>
              <a:clrFrom>
                <a:srgbClr val="AAABAF"/>
              </a:clrFrom>
              <a:clrTo>
                <a:srgbClr val="AAABAF">
                  <a:alpha val="0"/>
                </a:srgbClr>
              </a:clrTo>
            </a:clrChange>
            <a:extLst>
              <a:ext uri="{28A0092B-C50C-407E-A947-70E740481C1C}">
                <a14:useLocalDpi xmlns:a14="http://schemas.microsoft.com/office/drawing/2010/main" val="0"/>
              </a:ext>
            </a:extLst>
          </a:blip>
          <a:srcRect/>
          <a:stretch>
            <a:fillRect/>
          </a:stretch>
        </p:blipFill>
        <p:spPr bwMode="auto">
          <a:xfrm>
            <a:off x="2997522" y="3650345"/>
            <a:ext cx="5385970" cy="19350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F69C820-B2F4-063A-D108-BDB9F0A6B210}"/>
              </a:ext>
            </a:extLst>
          </p:cNvPr>
          <p:cNvSpPr>
            <a:spLocks noChangeArrowheads="1"/>
          </p:cNvSpPr>
          <p:nvPr/>
        </p:nvSpPr>
        <p:spPr bwMode="auto">
          <a:xfrm>
            <a:off x="0" y="95563"/>
            <a:ext cx="470513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9C467DCA-16F4-6116-9CF8-2F165602FB1A}"/>
              </a:ext>
            </a:extLst>
          </p:cNvPr>
          <p:cNvSpPr txBox="1"/>
          <p:nvPr/>
        </p:nvSpPr>
        <p:spPr>
          <a:xfrm>
            <a:off x="6096000" y="5488505"/>
            <a:ext cx="2133600" cy="369332"/>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https://sewerdistrict.com </a:t>
            </a:r>
            <a:endParaRPr lang="en-US" sz="1400" dirty="0"/>
          </a:p>
        </p:txBody>
      </p:sp>
      <p:sp>
        <p:nvSpPr>
          <p:cNvPr id="6" name="Rectangle 5">
            <a:extLst>
              <a:ext uri="{FF2B5EF4-FFF2-40B4-BE49-F238E27FC236}">
                <a16:creationId xmlns:a16="http://schemas.microsoft.com/office/drawing/2014/main" id="{CACCBDA2-0079-F075-18B6-8C59F77458A4}"/>
              </a:ext>
            </a:extLst>
          </p:cNvPr>
          <p:cNvSpPr/>
          <p:nvPr/>
        </p:nvSpPr>
        <p:spPr>
          <a:xfrm>
            <a:off x="438149" y="457200"/>
            <a:ext cx="11318421" cy="59272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38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2D61-2039-5675-A16F-FE3EDC382A0F}"/>
              </a:ext>
            </a:extLst>
          </p:cNvPr>
          <p:cNvSpPr>
            <a:spLocks noGrp="1"/>
          </p:cNvSpPr>
          <p:nvPr>
            <p:ph type="title"/>
          </p:nvPr>
        </p:nvSpPr>
        <p:spPr>
          <a:xfrm>
            <a:off x="524740" y="620392"/>
            <a:ext cx="10408731" cy="706963"/>
          </a:xfrm>
          <a:solidFill>
            <a:schemeClr val="accent1"/>
          </a:solidFill>
        </p:spPr>
        <p:txBody>
          <a:bodyPr>
            <a:normAutofit fontScale="90000"/>
          </a:bodyPr>
          <a:lstStyle/>
          <a:p>
            <a:pPr algn="ctr"/>
            <a:r>
              <a:rPr lang="en-US" sz="6000" dirty="0">
                <a:solidFill>
                  <a:schemeClr val="bg1"/>
                </a:solidFill>
              </a:rPr>
              <a:t>Where Does the Water Go?</a:t>
            </a:r>
          </a:p>
        </p:txBody>
      </p:sp>
      <p:graphicFrame>
        <p:nvGraphicFramePr>
          <p:cNvPr id="5" name="Content Placeholder 2">
            <a:extLst>
              <a:ext uri="{FF2B5EF4-FFF2-40B4-BE49-F238E27FC236}">
                <a16:creationId xmlns:a16="http://schemas.microsoft.com/office/drawing/2014/main" id="{DAE32803-E103-2B09-4715-88993BCA5A84}"/>
              </a:ext>
            </a:extLst>
          </p:cNvPr>
          <p:cNvGraphicFramePr>
            <a:graphicFrameLocks noGrp="1"/>
          </p:cNvGraphicFramePr>
          <p:nvPr>
            <p:ph idx="1"/>
          </p:nvPr>
        </p:nvGraphicFramePr>
        <p:xfrm>
          <a:off x="0" y="1327354"/>
          <a:ext cx="11732029" cy="479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522E6F79-BA69-EB94-D096-4D6D526E5063}"/>
              </a:ext>
            </a:extLst>
          </p:cNvPr>
          <p:cNvGraphicFramePr>
            <a:graphicFrameLocks/>
          </p:cNvGraphicFramePr>
          <p:nvPr/>
        </p:nvGraphicFramePr>
        <p:xfrm>
          <a:off x="1443345" y="2663154"/>
          <a:ext cx="3429644" cy="29538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Content Placeholder 2">
            <a:extLst>
              <a:ext uri="{FF2B5EF4-FFF2-40B4-BE49-F238E27FC236}">
                <a16:creationId xmlns:a16="http://schemas.microsoft.com/office/drawing/2014/main" id="{DA751BDE-56EC-6607-1AFB-E9B773BBF4E0}"/>
              </a:ext>
            </a:extLst>
          </p:cNvPr>
          <p:cNvGraphicFramePr>
            <a:graphicFrameLocks/>
          </p:cNvGraphicFramePr>
          <p:nvPr/>
        </p:nvGraphicFramePr>
        <p:xfrm>
          <a:off x="6885993" y="3875856"/>
          <a:ext cx="3135085" cy="706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903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FEF3F-15DD-101F-B2BB-EE6D462A22FD}"/>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3700"/>
              <a:t>Surface Water Discharge Locations</a:t>
            </a:r>
          </a:p>
        </p:txBody>
      </p:sp>
      <p:pic>
        <p:nvPicPr>
          <p:cNvPr id="7" name="Content Placeholder 6" descr="Map&#10;&#10;Description automatically generated">
            <a:extLst>
              <a:ext uri="{FF2B5EF4-FFF2-40B4-BE49-F238E27FC236}">
                <a16:creationId xmlns:a16="http://schemas.microsoft.com/office/drawing/2014/main" id="{BF351B93-BC59-0C37-4ACA-F7D6351B96D0}"/>
              </a:ext>
            </a:extLst>
          </p:cNvPr>
          <p:cNvPicPr>
            <a:picLocks noChangeAspect="1"/>
          </p:cNvPicPr>
          <p:nvPr/>
        </p:nvPicPr>
        <p:blipFill rotWithShape="1">
          <a:blip r:embed="rId2">
            <a:extLst>
              <a:ext uri="{28A0092B-C50C-407E-A947-70E740481C1C}">
                <a14:useLocalDpi xmlns:a14="http://schemas.microsoft.com/office/drawing/2010/main" val="0"/>
              </a:ext>
            </a:extLst>
          </a:blip>
          <a:srcRect r="2174" b="1"/>
          <a:stretch/>
        </p:blipFill>
        <p:spPr>
          <a:xfrm>
            <a:off x="20" y="431"/>
            <a:ext cx="8115280" cy="6408311"/>
          </a:xfrm>
          <a:prstGeom prst="rect">
            <a:avLst/>
          </a:prstGeom>
        </p:spPr>
      </p:pic>
    </p:spTree>
    <p:extLst>
      <p:ext uri="{BB962C8B-B14F-4D97-AF65-F5344CB8AC3E}">
        <p14:creationId xmlns:p14="http://schemas.microsoft.com/office/powerpoint/2010/main" val="188242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B5D6-F144-4B1E-BC8F-86603B53EE51}"/>
              </a:ext>
            </a:extLst>
          </p:cNvPr>
          <p:cNvSpPr>
            <a:spLocks noGrp="1"/>
          </p:cNvSpPr>
          <p:nvPr>
            <p:ph type="title"/>
          </p:nvPr>
        </p:nvSpPr>
        <p:spPr>
          <a:xfrm>
            <a:off x="1293223" y="1495864"/>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IBSD Decision</a:t>
            </a:r>
          </a:p>
        </p:txBody>
      </p:sp>
      <p:sp>
        <p:nvSpPr>
          <p:cNvPr id="5" name="TextBox 4">
            <a:extLst>
              <a:ext uri="{FF2B5EF4-FFF2-40B4-BE49-F238E27FC236}">
                <a16:creationId xmlns:a16="http://schemas.microsoft.com/office/drawing/2014/main" id="{7FE7C52D-53C2-9886-0F60-3804F9E61D39}"/>
              </a:ext>
            </a:extLst>
          </p:cNvPr>
          <p:cNvSpPr txBox="1"/>
          <p:nvPr/>
        </p:nvSpPr>
        <p:spPr>
          <a:xfrm>
            <a:off x="6312960" y="1495864"/>
            <a:ext cx="3666930" cy="3139321"/>
          </a:xfrm>
          <a:prstGeom prst="rect">
            <a:avLst/>
          </a:prstGeom>
          <a:noFill/>
        </p:spPr>
        <p:txBody>
          <a:bodyPr wrap="square" rtlCol="0">
            <a:spAutoFit/>
          </a:bodyPr>
          <a:lstStyle/>
          <a:p>
            <a:pPr algn="ctr"/>
            <a:r>
              <a:rPr lang="en-US" dirty="0"/>
              <a:t>September 14, 2022</a:t>
            </a:r>
          </a:p>
          <a:p>
            <a:pPr algn="ctr"/>
            <a:r>
              <a:rPr lang="en-US" dirty="0">
                <a:solidFill>
                  <a:schemeClr val="accent1"/>
                </a:solidFill>
              </a:rPr>
              <a:t>IBSD Owned and Operated Wastewater Treatment</a:t>
            </a:r>
          </a:p>
          <a:p>
            <a:endParaRPr lang="en-US" dirty="0"/>
          </a:p>
          <a:p>
            <a:pPr marL="285750" indent="-285750">
              <a:buFont typeface="Arial" panose="020B0604020202020204" pitchFamily="34" charset="0"/>
              <a:buChar char="•"/>
            </a:pPr>
            <a:r>
              <a:rPr lang="en-US" dirty="0"/>
              <a:t>Compliance</a:t>
            </a:r>
          </a:p>
          <a:p>
            <a:pPr marL="285750" indent="-285750">
              <a:buFont typeface="Arial" panose="020B0604020202020204" pitchFamily="34" charset="0"/>
              <a:buChar char="•"/>
            </a:pPr>
            <a:r>
              <a:rPr lang="en-US" dirty="0"/>
              <a:t>Capacity</a:t>
            </a:r>
          </a:p>
          <a:p>
            <a:pPr marL="285750" indent="-285750">
              <a:buFont typeface="Arial" panose="020B0604020202020204" pitchFamily="34" charset="0"/>
              <a:buChar char="•"/>
            </a:pPr>
            <a:r>
              <a:rPr lang="en-US" dirty="0"/>
              <a:t>Feasibility</a:t>
            </a:r>
          </a:p>
          <a:p>
            <a:pPr marL="285750" indent="-285750">
              <a:buFont typeface="Arial" panose="020B0604020202020204" pitchFamily="34" charset="0"/>
              <a:buChar char="•"/>
            </a:pPr>
            <a:r>
              <a:rPr lang="en-US" dirty="0"/>
              <a:t>Capital Cost</a:t>
            </a:r>
          </a:p>
          <a:p>
            <a:pPr marL="285750" indent="-285750">
              <a:buFont typeface="Arial" panose="020B0604020202020204" pitchFamily="34" charset="0"/>
              <a:buChar char="•"/>
            </a:pPr>
            <a:r>
              <a:rPr lang="en-US" dirty="0"/>
              <a:t>O&amp;M Cost</a:t>
            </a:r>
          </a:p>
          <a:p>
            <a:pPr marL="285750" indent="-285750">
              <a:buFont typeface="Arial" panose="020B0604020202020204" pitchFamily="34" charset="0"/>
              <a:buChar char="•"/>
            </a:pPr>
            <a:r>
              <a:rPr lang="en-US" dirty="0"/>
              <a:t>Life Cycle</a:t>
            </a:r>
          </a:p>
          <a:p>
            <a:pPr marL="285750" indent="-285750">
              <a:buFont typeface="Arial" panose="020B0604020202020204" pitchFamily="34" charset="0"/>
              <a:buChar char="•"/>
            </a:pPr>
            <a:r>
              <a:rPr lang="en-US" dirty="0"/>
              <a:t>Supports IBSD Mission Statement</a:t>
            </a:r>
          </a:p>
        </p:txBody>
      </p:sp>
      <p:cxnSp>
        <p:nvCxnSpPr>
          <p:cNvPr id="7" name="Straight Connector 6">
            <a:extLst>
              <a:ext uri="{FF2B5EF4-FFF2-40B4-BE49-F238E27FC236}">
                <a16:creationId xmlns:a16="http://schemas.microsoft.com/office/drawing/2014/main" id="{E128E0EE-EBE6-0813-236B-BB45AA49F3F1}"/>
              </a:ext>
            </a:extLst>
          </p:cNvPr>
          <p:cNvCxnSpPr/>
          <p:nvPr/>
        </p:nvCxnSpPr>
        <p:spPr>
          <a:xfrm>
            <a:off x="6428792" y="2369976"/>
            <a:ext cx="3498979"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8402550F-12A4-5F5E-CFE5-79F36D050E14}"/>
              </a:ext>
            </a:extLst>
          </p:cNvPr>
          <p:cNvSpPr txBox="1"/>
          <p:nvPr/>
        </p:nvSpPr>
        <p:spPr>
          <a:xfrm>
            <a:off x="1293224" y="5533053"/>
            <a:ext cx="9828866" cy="923330"/>
          </a:xfrm>
          <a:prstGeom prst="rect">
            <a:avLst/>
          </a:prstGeom>
          <a:noFill/>
          <a:ln>
            <a:solidFill>
              <a:schemeClr val="tx1"/>
            </a:solidFill>
          </a:ln>
        </p:spPr>
        <p:txBody>
          <a:bodyPr wrap="square" rtlCol="0">
            <a:spAutoFit/>
          </a:bodyPr>
          <a:lstStyle/>
          <a:p>
            <a:pPr algn="ctr"/>
            <a:r>
              <a:rPr lang="en-US" dirty="0">
                <a:solidFill>
                  <a:schemeClr val="accent1"/>
                </a:solidFill>
              </a:rPr>
              <a:t>It is the mission of the Iona Bonneville Sewer District to provide the current and future residents of Iona and the surrounding areas of Bonneville County with cost effective wastewater conveyance and treatment while protecting our natural resources and community environment for future generations.</a:t>
            </a:r>
          </a:p>
        </p:txBody>
      </p:sp>
    </p:spTree>
    <p:extLst>
      <p:ext uri="{BB962C8B-B14F-4D97-AF65-F5344CB8AC3E}">
        <p14:creationId xmlns:p14="http://schemas.microsoft.com/office/powerpoint/2010/main" val="82902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1F14-998F-1051-F273-97EA642DE148}"/>
              </a:ext>
            </a:extLst>
          </p:cNvPr>
          <p:cNvSpPr>
            <a:spLocks noGrp="1"/>
          </p:cNvSpPr>
          <p:nvPr>
            <p:ph type="title"/>
          </p:nvPr>
        </p:nvSpPr>
        <p:spPr>
          <a:xfrm>
            <a:off x="8643193" y="489507"/>
            <a:ext cx="3091607" cy="1655483"/>
          </a:xfrm>
        </p:spPr>
        <p:txBody>
          <a:bodyPr anchor="b">
            <a:normAutofit fontScale="90000"/>
          </a:bodyPr>
          <a:lstStyle/>
          <a:p>
            <a:r>
              <a:rPr lang="en-US" sz="4000" dirty="0"/>
              <a:t>IBSD Wastewater System</a:t>
            </a:r>
          </a:p>
        </p:txBody>
      </p:sp>
      <p:pic>
        <p:nvPicPr>
          <p:cNvPr id="15" name="Picture 4" descr="White stairs with a blue arrow drawn in the middle pointing upwards">
            <a:extLst>
              <a:ext uri="{FF2B5EF4-FFF2-40B4-BE49-F238E27FC236}">
                <a16:creationId xmlns:a16="http://schemas.microsoft.com/office/drawing/2014/main" id="{216BC58E-5356-E3F9-4F24-E88A8A28F87A}"/>
              </a:ext>
            </a:extLst>
          </p:cNvPr>
          <p:cNvPicPr>
            <a:picLocks noChangeAspect="1"/>
          </p:cNvPicPr>
          <p:nvPr/>
        </p:nvPicPr>
        <p:blipFill rotWithShape="1">
          <a:blip r:embed="rId2"/>
          <a:srcRect t="13895" r="-1" b="7139"/>
          <a:stretch/>
        </p:blipFill>
        <p:spPr>
          <a:xfrm>
            <a:off x="222873" y="741211"/>
            <a:ext cx="6331332" cy="4999599"/>
          </a:xfrm>
          <a:prstGeom prst="rect">
            <a:avLst/>
          </a:prstGeom>
        </p:spPr>
      </p:pic>
      <p:sp>
        <p:nvSpPr>
          <p:cNvPr id="3" name="Content Placeholder 2">
            <a:extLst>
              <a:ext uri="{FF2B5EF4-FFF2-40B4-BE49-F238E27FC236}">
                <a16:creationId xmlns:a16="http://schemas.microsoft.com/office/drawing/2014/main" id="{C76988E6-8127-A78E-828C-246C5A790E20}"/>
              </a:ext>
            </a:extLst>
          </p:cNvPr>
          <p:cNvSpPr>
            <a:spLocks noGrp="1"/>
          </p:cNvSpPr>
          <p:nvPr>
            <p:ph idx="1"/>
          </p:nvPr>
        </p:nvSpPr>
        <p:spPr>
          <a:xfrm>
            <a:off x="8643193" y="2418408"/>
            <a:ext cx="3091607" cy="3540265"/>
          </a:xfrm>
        </p:spPr>
        <p:txBody>
          <a:bodyPr>
            <a:normAutofit/>
          </a:bodyPr>
          <a:lstStyle/>
          <a:p>
            <a:r>
              <a:rPr lang="en-US" sz="2000" dirty="0"/>
              <a:t>Final Wastewater System Facility Planning Study 2022</a:t>
            </a:r>
          </a:p>
          <a:p>
            <a:pPr lvl="1"/>
            <a:r>
              <a:rPr lang="en-US" sz="1600" dirty="0"/>
              <a:t>Recommended:</a:t>
            </a:r>
          </a:p>
          <a:p>
            <a:pPr lvl="1"/>
            <a:r>
              <a:rPr lang="en-US" sz="1600" dirty="0"/>
              <a:t>IBSD-owned WWTP, discharge to    groundwater recharge, and improvements to wastewater collection</a:t>
            </a:r>
          </a:p>
          <a:p>
            <a:pPr lvl="1"/>
            <a:r>
              <a:rPr lang="en-US" sz="1600" dirty="0"/>
              <a:t>$60M</a:t>
            </a:r>
          </a:p>
          <a:p>
            <a:pPr lvl="1"/>
            <a:r>
              <a:rPr lang="en-US" sz="1600" dirty="0"/>
              <a:t>Funding Scenarios</a:t>
            </a:r>
          </a:p>
          <a:p>
            <a:pPr marL="0" indent="0">
              <a:buNone/>
            </a:pPr>
            <a:endParaRPr lang="en-US" sz="2000" dirty="0"/>
          </a:p>
          <a:p>
            <a:endParaRPr lang="en-US" sz="2000" dirty="0"/>
          </a:p>
        </p:txBody>
      </p:sp>
    </p:spTree>
    <p:extLst>
      <p:ext uri="{BB962C8B-B14F-4D97-AF65-F5344CB8AC3E}">
        <p14:creationId xmlns:p14="http://schemas.microsoft.com/office/powerpoint/2010/main" val="13066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9B7753-846E-ABBC-E32F-CA91F24D9E4B}"/>
              </a:ext>
            </a:extLst>
          </p:cNvPr>
          <p:cNvPicPr>
            <a:picLocks noChangeAspect="1"/>
          </p:cNvPicPr>
          <p:nvPr/>
        </p:nvPicPr>
        <p:blipFill>
          <a:blip r:embed="rId2"/>
          <a:stretch>
            <a:fillRect/>
          </a:stretch>
        </p:blipFill>
        <p:spPr>
          <a:xfrm>
            <a:off x="3009900" y="66675"/>
            <a:ext cx="6172200" cy="6724650"/>
          </a:xfrm>
          <a:prstGeom prst="rect">
            <a:avLst/>
          </a:prstGeom>
        </p:spPr>
      </p:pic>
    </p:spTree>
    <p:extLst>
      <p:ext uri="{BB962C8B-B14F-4D97-AF65-F5344CB8AC3E}">
        <p14:creationId xmlns:p14="http://schemas.microsoft.com/office/powerpoint/2010/main" val="263572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D5683-958A-D1DF-D5D0-40DF886F1910}"/>
              </a:ext>
            </a:extLst>
          </p:cNvPr>
          <p:cNvPicPr>
            <a:picLocks noChangeAspect="1"/>
          </p:cNvPicPr>
          <p:nvPr/>
        </p:nvPicPr>
        <p:blipFill>
          <a:blip r:embed="rId2"/>
          <a:stretch>
            <a:fillRect/>
          </a:stretch>
        </p:blipFill>
        <p:spPr>
          <a:xfrm>
            <a:off x="239782" y="509047"/>
            <a:ext cx="11874066" cy="6254182"/>
          </a:xfrm>
          <a:prstGeom prst="rect">
            <a:avLst/>
          </a:prstGeom>
        </p:spPr>
      </p:pic>
    </p:spTree>
    <p:extLst>
      <p:ext uri="{BB962C8B-B14F-4D97-AF65-F5344CB8AC3E}">
        <p14:creationId xmlns:p14="http://schemas.microsoft.com/office/powerpoint/2010/main" val="357441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42F9-20E9-F9C3-13A8-3676BE1CEB2B}"/>
              </a:ext>
            </a:extLst>
          </p:cNvPr>
          <p:cNvSpPr>
            <a:spLocks noGrp="1"/>
          </p:cNvSpPr>
          <p:nvPr>
            <p:ph type="ctrTitle"/>
          </p:nvPr>
        </p:nvSpPr>
        <p:spPr>
          <a:xfrm>
            <a:off x="1326038" y="353505"/>
            <a:ext cx="9144000" cy="574462"/>
          </a:xfrm>
        </p:spPr>
        <p:txBody>
          <a:bodyPr>
            <a:noAutofit/>
          </a:bodyPr>
          <a:lstStyle/>
          <a:p>
            <a:r>
              <a:rPr lang="en-US" sz="3600" b="1" dirty="0"/>
              <a:t>IBSD Is Committed To</a:t>
            </a:r>
          </a:p>
        </p:txBody>
      </p:sp>
      <p:graphicFrame>
        <p:nvGraphicFramePr>
          <p:cNvPr id="5" name="Table 5">
            <a:extLst>
              <a:ext uri="{FF2B5EF4-FFF2-40B4-BE49-F238E27FC236}">
                <a16:creationId xmlns:a16="http://schemas.microsoft.com/office/drawing/2014/main" id="{1B1B311E-8CF7-9F22-78B5-B864D8120D4E}"/>
              </a:ext>
            </a:extLst>
          </p:cNvPr>
          <p:cNvGraphicFramePr>
            <a:graphicFrameLocks noGrp="1"/>
          </p:cNvGraphicFramePr>
          <p:nvPr>
            <p:extLst>
              <p:ext uri="{D42A27DB-BD31-4B8C-83A1-F6EECF244321}">
                <p14:modId xmlns:p14="http://schemas.microsoft.com/office/powerpoint/2010/main" val="2153854224"/>
              </p:ext>
            </p:extLst>
          </p:nvPr>
        </p:nvGraphicFramePr>
        <p:xfrm>
          <a:off x="892045" y="1120821"/>
          <a:ext cx="10407909" cy="2560320"/>
        </p:xfrm>
        <a:graphic>
          <a:graphicData uri="http://schemas.openxmlformats.org/drawingml/2006/table">
            <a:tbl>
              <a:tblPr firstRow="1" bandRow="1">
                <a:tableStyleId>{5C22544A-7EE6-4342-B048-85BDC9FD1C3A}</a:tableStyleId>
              </a:tblPr>
              <a:tblGrid>
                <a:gridCol w="3469303">
                  <a:extLst>
                    <a:ext uri="{9D8B030D-6E8A-4147-A177-3AD203B41FA5}">
                      <a16:colId xmlns:a16="http://schemas.microsoft.com/office/drawing/2014/main" val="1218548501"/>
                    </a:ext>
                  </a:extLst>
                </a:gridCol>
                <a:gridCol w="3469303">
                  <a:extLst>
                    <a:ext uri="{9D8B030D-6E8A-4147-A177-3AD203B41FA5}">
                      <a16:colId xmlns:a16="http://schemas.microsoft.com/office/drawing/2014/main" val="2615092155"/>
                    </a:ext>
                  </a:extLst>
                </a:gridCol>
                <a:gridCol w="3469303">
                  <a:extLst>
                    <a:ext uri="{9D8B030D-6E8A-4147-A177-3AD203B41FA5}">
                      <a16:colId xmlns:a16="http://schemas.microsoft.com/office/drawing/2014/main" val="3673721031"/>
                    </a:ext>
                  </a:extLst>
                </a:gridCol>
              </a:tblGrid>
              <a:tr h="2560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lt1"/>
                          </a:solidFill>
                          <a:effectLst/>
                          <a:latin typeface="+mn-lt"/>
                          <a:ea typeface="+mn-ea"/>
                          <a:cs typeface="+mn-cs"/>
                        </a:rPr>
                        <a:t>PATRONS</a:t>
                      </a:r>
                      <a:endParaRPr lang="en-US" sz="1400" b="0" i="0" kern="1200" dirty="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kern="1200" dirty="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lt1"/>
                          </a:solidFill>
                          <a:effectLst/>
                          <a:latin typeface="+mn-lt"/>
                          <a:ea typeface="+mn-ea"/>
                          <a:cs typeface="+mn-cs"/>
                        </a:rPr>
                        <a:t>Meeting the needs and expectations of its patrons in providing these sewer services at a reasonable rate, providing prompt, effective, friendly, and dependable service to the community, and always treating all of its patrons, customers, affiliates, vendors, and employees with the highest degree of respect and integrity.</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lt1"/>
                          </a:solidFill>
                          <a:effectLst/>
                          <a:latin typeface="+mn-lt"/>
                          <a:ea typeface="+mn-ea"/>
                          <a:cs typeface="+mn-cs"/>
                        </a:rPr>
                        <a:t>QUALITY, AFFORDABLE SERVICE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kern="1200" dirty="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lt1"/>
                          </a:solidFill>
                          <a:effectLst/>
                          <a:latin typeface="+mn-lt"/>
                          <a:ea typeface="+mn-ea"/>
                          <a:cs typeface="+mn-cs"/>
                        </a:rPr>
                        <a:t>Continually working with its patrons, governmental agencies, the community, and industry to maximize the quality and affordability of service while maintaining the highest ethical and business standards.</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lt1"/>
                          </a:solidFill>
                          <a:effectLst/>
                          <a:latin typeface="+mn-lt"/>
                          <a:ea typeface="+mn-ea"/>
                          <a:cs typeface="+mn-cs"/>
                        </a:rPr>
                        <a:t>EMPLOYEES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kern="1200" dirty="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lt1"/>
                          </a:solidFill>
                          <a:effectLst/>
                          <a:latin typeface="+mn-lt"/>
                          <a:ea typeface="+mn-ea"/>
                          <a:cs typeface="+mn-cs"/>
                        </a:rPr>
                        <a:t>Constantly striving to promote a safe, supportive and efficient work environment for its employees and associates that encourage a high degree of professionalism, creativity, and job satisfaction.</a:t>
                      </a:r>
                    </a:p>
                    <a:p>
                      <a:endParaRPr lang="en-US" dirty="0"/>
                    </a:p>
                  </a:txBody>
                  <a:tcPr/>
                </a:tc>
                <a:extLst>
                  <a:ext uri="{0D108BD9-81ED-4DB2-BD59-A6C34878D82A}">
                    <a16:rowId xmlns:a16="http://schemas.microsoft.com/office/drawing/2014/main" val="2907951870"/>
                  </a:ext>
                </a:extLst>
              </a:tr>
            </a:tbl>
          </a:graphicData>
        </a:graphic>
      </p:graphicFrame>
      <p:graphicFrame>
        <p:nvGraphicFramePr>
          <p:cNvPr id="6" name="Table 6">
            <a:extLst>
              <a:ext uri="{FF2B5EF4-FFF2-40B4-BE49-F238E27FC236}">
                <a16:creationId xmlns:a16="http://schemas.microsoft.com/office/drawing/2014/main" id="{D6E064CE-956A-7D9E-BC19-474AA195980F}"/>
              </a:ext>
            </a:extLst>
          </p:cNvPr>
          <p:cNvGraphicFramePr>
            <a:graphicFrameLocks noGrp="1"/>
          </p:cNvGraphicFramePr>
          <p:nvPr>
            <p:extLst>
              <p:ext uri="{D42A27DB-BD31-4B8C-83A1-F6EECF244321}">
                <p14:modId xmlns:p14="http://schemas.microsoft.com/office/powerpoint/2010/main" val="473932738"/>
              </p:ext>
            </p:extLst>
          </p:nvPr>
        </p:nvGraphicFramePr>
        <p:xfrm>
          <a:off x="2359345" y="3873995"/>
          <a:ext cx="7473308" cy="2407920"/>
        </p:xfrm>
        <a:graphic>
          <a:graphicData uri="http://schemas.openxmlformats.org/drawingml/2006/table">
            <a:tbl>
              <a:tblPr firstRow="1" bandRow="1">
                <a:tableStyleId>{5C22544A-7EE6-4342-B048-85BDC9FD1C3A}</a:tableStyleId>
              </a:tblPr>
              <a:tblGrid>
                <a:gridCol w="3736654">
                  <a:extLst>
                    <a:ext uri="{9D8B030D-6E8A-4147-A177-3AD203B41FA5}">
                      <a16:colId xmlns:a16="http://schemas.microsoft.com/office/drawing/2014/main" val="3657818613"/>
                    </a:ext>
                  </a:extLst>
                </a:gridCol>
                <a:gridCol w="3736654">
                  <a:extLst>
                    <a:ext uri="{9D8B030D-6E8A-4147-A177-3AD203B41FA5}">
                      <a16:colId xmlns:a16="http://schemas.microsoft.com/office/drawing/2014/main" val="3109977559"/>
                    </a:ext>
                  </a:extLst>
                </a:gridCol>
              </a:tblGrid>
              <a:tr h="2115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lt1"/>
                          </a:solidFill>
                          <a:effectLst/>
                          <a:latin typeface="+mn-lt"/>
                          <a:ea typeface="+mn-ea"/>
                          <a:cs typeface="+mn-cs"/>
                        </a:rPr>
                        <a:t>PLANNING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kern="1200" dirty="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lt1"/>
                          </a:solidFill>
                          <a:effectLst/>
                          <a:latin typeface="+mn-lt"/>
                          <a:ea typeface="+mn-ea"/>
                          <a:cs typeface="+mn-cs"/>
                        </a:rPr>
                        <a:t>Providing long-range planning that ensures continuous cost-effective service for the future needs of the District.</a:t>
                      </a:r>
                    </a:p>
                    <a:p>
                      <a:endParaRPr lang="en-US" sz="1400" dirty="0"/>
                    </a:p>
                  </a:txBody>
                  <a:tcPr/>
                </a:tc>
                <a:tc>
                  <a:txBody>
                    <a:bodyPr/>
                    <a:lstStyle/>
                    <a:p>
                      <a:pPr algn="ctr"/>
                      <a:r>
                        <a:rPr lang="en-US" sz="2000" b="0" i="0" kern="1200" dirty="0">
                          <a:solidFill>
                            <a:schemeClr val="lt1"/>
                          </a:solidFill>
                          <a:effectLst/>
                          <a:latin typeface="+mn-lt"/>
                          <a:ea typeface="+mn-ea"/>
                          <a:cs typeface="+mn-cs"/>
                        </a:rPr>
                        <a:t>ENVIRONMENT</a:t>
                      </a:r>
                    </a:p>
                    <a:p>
                      <a:pPr algn="ctr"/>
                      <a:endParaRPr lang="en-US" sz="2000" b="0" i="0" kern="1200" dirty="0">
                        <a:solidFill>
                          <a:schemeClr val="lt1"/>
                        </a:solidFill>
                        <a:effectLst/>
                        <a:latin typeface="+mn-lt"/>
                        <a:ea typeface="+mn-ea"/>
                        <a:cs typeface="+mn-cs"/>
                      </a:endParaRPr>
                    </a:p>
                    <a:p>
                      <a:pPr algn="ctr"/>
                      <a:r>
                        <a:rPr lang="en-US" sz="1400" b="0" i="0" kern="1200" dirty="0">
                          <a:solidFill>
                            <a:schemeClr val="lt1"/>
                          </a:solidFill>
                          <a:effectLst/>
                          <a:latin typeface="+mn-lt"/>
                          <a:ea typeface="+mn-ea"/>
                          <a:cs typeface="+mn-cs"/>
                        </a:rPr>
                        <a:t>Reaching out to the community in the spirit of cooperation to conserve our natural resources and environment and to make a conscious effort to protect the environment in the performance of its duties so that all can continue to enjoy a safe and pleasant place to live.</a:t>
                      </a:r>
                    </a:p>
                    <a:p>
                      <a:br>
                        <a:rPr lang="en-US" sz="1400" dirty="0">
                          <a:effectLst/>
                        </a:rPr>
                      </a:br>
                      <a:endParaRPr lang="en-US" sz="1400" dirty="0"/>
                    </a:p>
                  </a:txBody>
                  <a:tcPr/>
                </a:tc>
                <a:extLst>
                  <a:ext uri="{0D108BD9-81ED-4DB2-BD59-A6C34878D82A}">
                    <a16:rowId xmlns:a16="http://schemas.microsoft.com/office/drawing/2014/main" val="749516097"/>
                  </a:ext>
                </a:extLst>
              </a:tr>
            </a:tbl>
          </a:graphicData>
        </a:graphic>
      </p:graphicFrame>
      <p:sp>
        <p:nvSpPr>
          <p:cNvPr id="10" name="TextBox 9">
            <a:extLst>
              <a:ext uri="{FF2B5EF4-FFF2-40B4-BE49-F238E27FC236}">
                <a16:creationId xmlns:a16="http://schemas.microsoft.com/office/drawing/2014/main" id="{B8DCCF99-18B7-17A5-1007-2C81BFC426D1}"/>
              </a:ext>
            </a:extLst>
          </p:cNvPr>
          <p:cNvSpPr txBox="1"/>
          <p:nvPr/>
        </p:nvSpPr>
        <p:spPr>
          <a:xfrm>
            <a:off x="6716022" y="6336269"/>
            <a:ext cx="3233394" cy="276999"/>
          </a:xfrm>
          <a:prstGeom prst="rect">
            <a:avLst/>
          </a:prstGeom>
          <a:noFill/>
        </p:spPr>
        <p:txBody>
          <a:bodyPr wrap="square" rtlCol="0">
            <a:spAutoFit/>
          </a:bodyPr>
          <a:lstStyle/>
          <a:p>
            <a:r>
              <a:rPr lang="en-US" sz="1200" dirty="0"/>
              <a:t>https://sewerdistrict.com/ibsd-is-committed-to/</a:t>
            </a:r>
          </a:p>
        </p:txBody>
      </p:sp>
    </p:spTree>
    <p:extLst>
      <p:ext uri="{BB962C8B-B14F-4D97-AF65-F5344CB8AC3E}">
        <p14:creationId xmlns:p14="http://schemas.microsoft.com/office/powerpoint/2010/main" val="186669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555827-6BD0-BA82-82FA-96E02C93A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94" y="174125"/>
            <a:ext cx="8423989" cy="6509749"/>
          </a:xfrm>
          <a:prstGeom prst="rect">
            <a:avLst/>
          </a:prstGeom>
        </p:spPr>
      </p:pic>
      <p:sp>
        <p:nvSpPr>
          <p:cNvPr id="4" name="TextBox 3">
            <a:extLst>
              <a:ext uri="{FF2B5EF4-FFF2-40B4-BE49-F238E27FC236}">
                <a16:creationId xmlns:a16="http://schemas.microsoft.com/office/drawing/2014/main" id="{F8577F99-42C3-FD54-CA53-07B3FDB43173}"/>
              </a:ext>
            </a:extLst>
          </p:cNvPr>
          <p:cNvSpPr txBox="1"/>
          <p:nvPr/>
        </p:nvSpPr>
        <p:spPr>
          <a:xfrm>
            <a:off x="8595783" y="248173"/>
            <a:ext cx="3478491" cy="3570208"/>
          </a:xfrm>
          <a:prstGeom prst="rect">
            <a:avLst/>
          </a:prstGeom>
          <a:noFill/>
        </p:spPr>
        <p:txBody>
          <a:bodyPr wrap="square" rtlCol="0">
            <a:spAutoFit/>
          </a:bodyPr>
          <a:lstStyle/>
          <a:p>
            <a:r>
              <a:rPr lang="en-US" sz="3200" dirty="0"/>
              <a:t>IBSD Board Concerns</a:t>
            </a:r>
          </a:p>
          <a:p>
            <a:endParaRPr lang="en-US" dirty="0"/>
          </a:p>
          <a:p>
            <a:r>
              <a:rPr lang="en-US" dirty="0"/>
              <a:t>*Service Area and ability to serve</a:t>
            </a:r>
          </a:p>
          <a:p>
            <a:r>
              <a:rPr lang="en-US" dirty="0"/>
              <a:t>      </a:t>
            </a:r>
          </a:p>
          <a:p>
            <a:r>
              <a:rPr lang="en-US" dirty="0"/>
              <a:t>*Rates</a:t>
            </a:r>
          </a:p>
          <a:p>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0352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F5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6B5D6-F144-4B1E-BC8F-86603B53EE5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District Boundary</a:t>
            </a:r>
            <a:endParaRPr lang="en-US" sz="2600" kern="1200" dirty="0">
              <a:solidFill>
                <a:srgbClr val="FFFFFF"/>
              </a:solidFill>
              <a:latin typeface="+mj-lt"/>
              <a:ea typeface="+mj-ea"/>
              <a:cs typeface="+mj-cs"/>
            </a:endParaRPr>
          </a:p>
        </p:txBody>
      </p:sp>
      <p:pic>
        <p:nvPicPr>
          <p:cNvPr id="3" name="Picture 2" descr="A picture containing text, screen, display, screenshot&#10;&#10;Description automatically generated">
            <a:extLst>
              <a:ext uri="{FF2B5EF4-FFF2-40B4-BE49-F238E27FC236}">
                <a16:creationId xmlns:a16="http://schemas.microsoft.com/office/drawing/2014/main" id="{DB76F6AE-CCF4-BED4-9A78-2FC7B94AEFB8}"/>
              </a:ext>
            </a:extLst>
          </p:cNvPr>
          <p:cNvPicPr>
            <a:picLocks noChangeAspect="1"/>
          </p:cNvPicPr>
          <p:nvPr/>
        </p:nvPicPr>
        <p:blipFill rotWithShape="1">
          <a:blip r:embed="rId2"/>
          <a:srcRect l="48684" t="5485" r="23918" b="52530"/>
          <a:stretch/>
        </p:blipFill>
        <p:spPr bwMode="auto">
          <a:xfrm>
            <a:off x="4940465" y="73292"/>
            <a:ext cx="6324165" cy="6711415"/>
          </a:xfrm>
          <a:prstGeom prst="rect">
            <a:avLst/>
          </a:prstGeom>
          <a:ln w="12700">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083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43" name="Freeform: Shape 4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EF61CD3-818B-4D1B-8F8E-65B851129AA7}"/>
              </a:ext>
            </a:extLst>
          </p:cNvPr>
          <p:cNvSpPr>
            <a:spLocks noGrp="1"/>
          </p:cNvSpPr>
          <p:nvPr>
            <p:ph type="title"/>
          </p:nvPr>
        </p:nvSpPr>
        <p:spPr>
          <a:xfrm>
            <a:off x="765051" y="662400"/>
            <a:ext cx="3384000" cy="1492132"/>
          </a:xfrm>
        </p:spPr>
        <p:txBody>
          <a:bodyPr anchor="t">
            <a:normAutofit fontScale="90000"/>
          </a:bodyPr>
          <a:lstStyle/>
          <a:p>
            <a:r>
              <a:rPr lang="en-US" dirty="0">
                <a:solidFill>
                  <a:schemeClr val="bg1"/>
                </a:solidFill>
              </a:rPr>
              <a:t>Future Growth Projections</a:t>
            </a:r>
          </a:p>
        </p:txBody>
      </p:sp>
      <p:sp>
        <p:nvSpPr>
          <p:cNvPr id="3" name="Content Placeholder 2">
            <a:extLst>
              <a:ext uri="{FF2B5EF4-FFF2-40B4-BE49-F238E27FC236}">
                <a16:creationId xmlns:a16="http://schemas.microsoft.com/office/drawing/2014/main" id="{0F783AE2-74A0-4376-9CD8-CB20B830ECCD}"/>
              </a:ext>
            </a:extLst>
          </p:cNvPr>
          <p:cNvSpPr>
            <a:spLocks noGrp="1"/>
          </p:cNvSpPr>
          <p:nvPr>
            <p:ph idx="1"/>
          </p:nvPr>
        </p:nvSpPr>
        <p:spPr>
          <a:xfrm>
            <a:off x="765051" y="2286000"/>
            <a:ext cx="3600472" cy="3844800"/>
          </a:xfrm>
        </p:spPr>
        <p:txBody>
          <a:bodyPr>
            <a:normAutofit/>
          </a:bodyPr>
          <a:lstStyle/>
          <a:p>
            <a:r>
              <a:rPr lang="en-US" sz="2000" dirty="0">
                <a:solidFill>
                  <a:schemeClr val="bg1">
                    <a:alpha val="60000"/>
                  </a:schemeClr>
                </a:solidFill>
              </a:rPr>
              <a:t>Current</a:t>
            </a:r>
          </a:p>
          <a:p>
            <a:pPr lvl="1"/>
            <a:r>
              <a:rPr lang="en-US" sz="2000" dirty="0">
                <a:solidFill>
                  <a:schemeClr val="bg1">
                    <a:alpha val="60000"/>
                  </a:schemeClr>
                </a:solidFill>
              </a:rPr>
              <a:t>8,337 EDUs</a:t>
            </a:r>
          </a:p>
          <a:p>
            <a:pPr lvl="1"/>
            <a:r>
              <a:rPr lang="en-US" sz="2000" dirty="0">
                <a:solidFill>
                  <a:schemeClr val="bg1">
                    <a:alpha val="60000"/>
                  </a:schemeClr>
                </a:solidFill>
              </a:rPr>
              <a:t>~200-300 new connections per year</a:t>
            </a:r>
          </a:p>
          <a:p>
            <a:pPr lvl="1"/>
            <a:r>
              <a:rPr lang="en-US" sz="2000" dirty="0">
                <a:solidFill>
                  <a:schemeClr val="bg1">
                    <a:alpha val="60000"/>
                  </a:schemeClr>
                </a:solidFill>
              </a:rPr>
              <a:t>3.7% annual growth rate</a:t>
            </a:r>
          </a:p>
          <a:p>
            <a:r>
              <a:rPr lang="en-US" sz="2000" dirty="0">
                <a:solidFill>
                  <a:schemeClr val="bg1">
                    <a:alpha val="60000"/>
                  </a:schemeClr>
                </a:solidFill>
              </a:rPr>
              <a:t>20-Year Projection</a:t>
            </a:r>
          </a:p>
          <a:p>
            <a:pPr lvl="1"/>
            <a:r>
              <a:rPr lang="en-US" sz="2000" dirty="0">
                <a:solidFill>
                  <a:schemeClr val="bg1">
                    <a:alpha val="60000"/>
                  </a:schemeClr>
                </a:solidFill>
              </a:rPr>
              <a:t>13,800 EDUs</a:t>
            </a:r>
          </a:p>
          <a:p>
            <a:r>
              <a:rPr lang="en-US" sz="2000" dirty="0">
                <a:solidFill>
                  <a:schemeClr val="bg1">
                    <a:alpha val="60000"/>
                  </a:schemeClr>
                </a:solidFill>
              </a:rPr>
              <a:t>40-Year Projection</a:t>
            </a:r>
          </a:p>
          <a:p>
            <a:pPr lvl="1"/>
            <a:r>
              <a:rPr lang="en-US" sz="2000" dirty="0">
                <a:solidFill>
                  <a:schemeClr val="bg1">
                    <a:alpha val="60000"/>
                  </a:schemeClr>
                </a:solidFill>
              </a:rPr>
              <a:t>19,100 EDUs</a:t>
            </a:r>
          </a:p>
        </p:txBody>
      </p:sp>
      <p:graphicFrame>
        <p:nvGraphicFramePr>
          <p:cNvPr id="8" name="Chart 7">
            <a:extLst>
              <a:ext uri="{FF2B5EF4-FFF2-40B4-BE49-F238E27FC236}">
                <a16:creationId xmlns:a16="http://schemas.microsoft.com/office/drawing/2014/main" id="{03E5B737-2416-45BD-B4D5-5BB8829A0D86}"/>
              </a:ext>
            </a:extLst>
          </p:cNvPr>
          <p:cNvGraphicFramePr>
            <a:graphicFrameLocks/>
          </p:cNvGraphicFramePr>
          <p:nvPr>
            <p:extLst>
              <p:ext uri="{D42A27DB-BD31-4B8C-83A1-F6EECF244321}">
                <p14:modId xmlns:p14="http://schemas.microsoft.com/office/powerpoint/2010/main" val="3232369510"/>
              </p:ext>
            </p:extLst>
          </p:nvPr>
        </p:nvGraphicFramePr>
        <p:xfrm>
          <a:off x="5099587" y="2112169"/>
          <a:ext cx="6737105" cy="2633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035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9B7753-846E-ABBC-E32F-CA91F24D9E4B}"/>
              </a:ext>
            </a:extLst>
          </p:cNvPr>
          <p:cNvPicPr>
            <a:picLocks noChangeAspect="1"/>
          </p:cNvPicPr>
          <p:nvPr/>
        </p:nvPicPr>
        <p:blipFill>
          <a:blip r:embed="rId2"/>
          <a:stretch>
            <a:fillRect/>
          </a:stretch>
        </p:blipFill>
        <p:spPr>
          <a:xfrm>
            <a:off x="3009900" y="66675"/>
            <a:ext cx="6172200" cy="6724650"/>
          </a:xfrm>
          <a:prstGeom prst="rect">
            <a:avLst/>
          </a:prstGeom>
        </p:spPr>
      </p:pic>
    </p:spTree>
    <p:extLst>
      <p:ext uri="{BB962C8B-B14F-4D97-AF65-F5344CB8AC3E}">
        <p14:creationId xmlns:p14="http://schemas.microsoft.com/office/powerpoint/2010/main" val="364297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2D61-2039-5675-A16F-FE3EDC382A0F}"/>
              </a:ext>
            </a:extLst>
          </p:cNvPr>
          <p:cNvSpPr>
            <a:spLocks noGrp="1"/>
          </p:cNvSpPr>
          <p:nvPr>
            <p:ph type="title"/>
          </p:nvPr>
        </p:nvSpPr>
        <p:spPr>
          <a:xfrm>
            <a:off x="524740" y="620392"/>
            <a:ext cx="3991275" cy="5504688"/>
          </a:xfrm>
          <a:solidFill>
            <a:schemeClr val="accent1"/>
          </a:solidFill>
        </p:spPr>
        <p:txBody>
          <a:bodyPr>
            <a:normAutofit/>
          </a:bodyPr>
          <a:lstStyle/>
          <a:p>
            <a:pPr algn="ctr"/>
            <a:r>
              <a:rPr lang="en-US" sz="6000" dirty="0">
                <a:solidFill>
                  <a:schemeClr val="bg1"/>
                </a:solidFill>
              </a:rPr>
              <a:t>Wastewater Treatment Options</a:t>
            </a:r>
          </a:p>
        </p:txBody>
      </p:sp>
      <p:graphicFrame>
        <p:nvGraphicFramePr>
          <p:cNvPr id="5" name="Content Placeholder 2">
            <a:extLst>
              <a:ext uri="{FF2B5EF4-FFF2-40B4-BE49-F238E27FC236}">
                <a16:creationId xmlns:a16="http://schemas.microsoft.com/office/drawing/2014/main" id="{DAE32803-E103-2B09-4715-88993BCA5A84}"/>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8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2D61-2039-5675-A16F-FE3EDC382A0F}"/>
              </a:ext>
            </a:extLst>
          </p:cNvPr>
          <p:cNvSpPr>
            <a:spLocks noGrp="1"/>
          </p:cNvSpPr>
          <p:nvPr>
            <p:ph type="title"/>
          </p:nvPr>
        </p:nvSpPr>
        <p:spPr>
          <a:xfrm>
            <a:off x="891634" y="642514"/>
            <a:ext cx="10408731" cy="706963"/>
          </a:xfrm>
          <a:solidFill>
            <a:schemeClr val="accent1"/>
          </a:solidFill>
        </p:spPr>
        <p:txBody>
          <a:bodyPr>
            <a:normAutofit fontScale="90000"/>
          </a:bodyPr>
          <a:lstStyle/>
          <a:p>
            <a:pPr algn="ctr"/>
            <a:r>
              <a:rPr lang="en-US" sz="6000" dirty="0">
                <a:solidFill>
                  <a:schemeClr val="bg1"/>
                </a:solidFill>
              </a:rPr>
              <a:t>Wastewater Treatment Options</a:t>
            </a:r>
          </a:p>
        </p:txBody>
      </p:sp>
      <p:graphicFrame>
        <p:nvGraphicFramePr>
          <p:cNvPr id="5" name="Content Placeholder 2">
            <a:extLst>
              <a:ext uri="{FF2B5EF4-FFF2-40B4-BE49-F238E27FC236}">
                <a16:creationId xmlns:a16="http://schemas.microsoft.com/office/drawing/2014/main" id="{DAE32803-E103-2B09-4715-88993BCA5A84}"/>
              </a:ext>
            </a:extLst>
          </p:cNvPr>
          <p:cNvGraphicFramePr>
            <a:graphicFrameLocks noGrp="1"/>
          </p:cNvGraphicFramePr>
          <p:nvPr>
            <p:ph idx="1"/>
          </p:nvPr>
        </p:nvGraphicFramePr>
        <p:xfrm>
          <a:off x="0" y="1922106"/>
          <a:ext cx="11732029" cy="4202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805AD28-66D2-6939-DBC5-5AA40A742B67}"/>
              </a:ext>
            </a:extLst>
          </p:cNvPr>
          <p:cNvSpPr txBox="1"/>
          <p:nvPr/>
        </p:nvSpPr>
        <p:spPr>
          <a:xfrm>
            <a:off x="1483567" y="3263196"/>
            <a:ext cx="4236098"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Existing Service</a:t>
            </a:r>
          </a:p>
          <a:p>
            <a:pPr marL="342900" indent="-342900">
              <a:buFont typeface="Arial" panose="020B0604020202020204" pitchFamily="34" charset="0"/>
              <a:buChar char="•"/>
            </a:pPr>
            <a:r>
              <a:rPr lang="en-US" sz="2400" dirty="0"/>
              <a:t>City of Idaho Falls maintains IF WWT and IBSD lines</a:t>
            </a:r>
          </a:p>
          <a:p>
            <a:pPr marL="342900" indent="-342900">
              <a:buFont typeface="Arial" panose="020B0604020202020204" pitchFamily="34" charset="0"/>
              <a:buChar char="•"/>
            </a:pPr>
            <a:r>
              <a:rPr lang="en-US" sz="2400" dirty="0"/>
              <a:t>City of Idaho Falls manages growth of IBSD</a:t>
            </a:r>
          </a:p>
          <a:p>
            <a:r>
              <a:rPr lang="en-US" sz="2400" u="sng" dirty="0"/>
              <a:t>Impacts:</a:t>
            </a:r>
          </a:p>
          <a:p>
            <a:pPr marL="342900" indent="-342900">
              <a:buFont typeface="Arial" panose="020B0604020202020204" pitchFamily="34" charset="0"/>
              <a:buChar char="•"/>
            </a:pPr>
            <a:r>
              <a:rPr lang="en-US" sz="2400" dirty="0"/>
              <a:t>IF dictates service and growth</a:t>
            </a:r>
          </a:p>
          <a:p>
            <a:pPr marL="342900" indent="-342900">
              <a:buFont typeface="Arial" panose="020B0604020202020204" pitchFamily="34" charset="0"/>
              <a:buChar char="•"/>
            </a:pPr>
            <a:r>
              <a:rPr lang="en-US" sz="2400" dirty="0"/>
              <a:t>IF controls costs (increasing)</a:t>
            </a:r>
          </a:p>
          <a:p>
            <a:pPr marL="342900" indent="-342900">
              <a:buFont typeface="Arial" panose="020B0604020202020204" pitchFamily="34" charset="0"/>
              <a:buChar char="•"/>
            </a:pPr>
            <a:r>
              <a:rPr lang="en-US" sz="2400" dirty="0"/>
              <a:t>IBSD value diminished</a:t>
            </a:r>
          </a:p>
        </p:txBody>
      </p:sp>
      <p:sp>
        <p:nvSpPr>
          <p:cNvPr id="8" name="TextBox 7">
            <a:extLst>
              <a:ext uri="{FF2B5EF4-FFF2-40B4-BE49-F238E27FC236}">
                <a16:creationId xmlns:a16="http://schemas.microsoft.com/office/drawing/2014/main" id="{D488CBDF-4DCF-EF43-75A5-287D466C0496}"/>
              </a:ext>
            </a:extLst>
          </p:cNvPr>
          <p:cNvSpPr txBox="1"/>
          <p:nvPr/>
        </p:nvSpPr>
        <p:spPr>
          <a:xfrm>
            <a:off x="6852302" y="3263196"/>
            <a:ext cx="4236098"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IBSD provide WWTP</a:t>
            </a:r>
          </a:p>
          <a:p>
            <a:pPr marL="342900" indent="-342900">
              <a:buFont typeface="Arial" panose="020B0604020202020204" pitchFamily="34" charset="0"/>
              <a:buChar char="•"/>
            </a:pPr>
            <a:r>
              <a:rPr lang="en-US" sz="2400" dirty="0"/>
              <a:t>IBSD maintain IBSD </a:t>
            </a:r>
          </a:p>
          <a:p>
            <a:r>
              <a:rPr lang="en-US" sz="2400" dirty="0"/>
              <a:t>     lines</a:t>
            </a:r>
          </a:p>
          <a:p>
            <a:pPr marL="342900" indent="-342900">
              <a:buFont typeface="Arial" panose="020B0604020202020204" pitchFamily="34" charset="0"/>
              <a:buChar char="•"/>
            </a:pPr>
            <a:r>
              <a:rPr lang="en-US" sz="2400" dirty="0"/>
              <a:t>IBSD manage IBSD</a:t>
            </a:r>
          </a:p>
          <a:p>
            <a:pPr marL="342900" indent="-342900">
              <a:buFont typeface="Arial" panose="020B0604020202020204" pitchFamily="34" charset="0"/>
              <a:buChar char="•"/>
            </a:pPr>
            <a:r>
              <a:rPr lang="en-US" sz="2400" dirty="0"/>
              <a:t>Service to growth areas</a:t>
            </a:r>
          </a:p>
          <a:p>
            <a:r>
              <a:rPr lang="en-US" sz="2400" u="sng" dirty="0"/>
              <a:t>Impacts:</a:t>
            </a:r>
          </a:p>
          <a:p>
            <a:pPr marL="342900" indent="-342900">
              <a:buFont typeface="Arial" panose="020B0604020202020204" pitchFamily="34" charset="0"/>
              <a:buChar char="•"/>
            </a:pPr>
            <a:r>
              <a:rPr lang="en-US" sz="2400" dirty="0"/>
              <a:t>Serves IBSD &amp;  growth areas</a:t>
            </a:r>
          </a:p>
          <a:p>
            <a:pPr marL="342900" indent="-342900">
              <a:buFont typeface="Arial" panose="020B0604020202020204" pitchFamily="34" charset="0"/>
              <a:buChar char="•"/>
            </a:pPr>
            <a:r>
              <a:rPr lang="en-US" sz="2400" dirty="0"/>
              <a:t>IBSD controls costs</a:t>
            </a:r>
          </a:p>
          <a:p>
            <a:pPr marL="342900" indent="-342900">
              <a:buFont typeface="Arial" panose="020B0604020202020204" pitchFamily="34" charset="0"/>
              <a:buChar char="•"/>
            </a:pPr>
            <a:r>
              <a:rPr lang="en-US" sz="2400" dirty="0"/>
              <a:t>IBSD Mission Valued </a:t>
            </a:r>
          </a:p>
        </p:txBody>
      </p:sp>
    </p:spTree>
    <p:extLst>
      <p:ext uri="{BB962C8B-B14F-4D97-AF65-F5344CB8AC3E}">
        <p14:creationId xmlns:p14="http://schemas.microsoft.com/office/powerpoint/2010/main" val="392685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2DAFFE7D-5E9A-4305-BC52-E560F129405C}"/>
              </a:ext>
            </a:extLst>
          </p:cNvPr>
          <p:cNvPicPr>
            <a:picLocks noChangeAspect="1"/>
          </p:cNvPicPr>
          <p:nvPr/>
        </p:nvPicPr>
        <p:blipFill rotWithShape="1">
          <a:blip r:embed="rId2"/>
          <a:srcRect l="4837" t="19711" r="68132" b="28696"/>
          <a:stretch/>
        </p:blipFill>
        <p:spPr>
          <a:xfrm>
            <a:off x="0" y="718150"/>
            <a:ext cx="4387817" cy="5799584"/>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5" name="Title 1">
            <a:extLst>
              <a:ext uri="{FF2B5EF4-FFF2-40B4-BE49-F238E27FC236}">
                <a16:creationId xmlns:a16="http://schemas.microsoft.com/office/drawing/2014/main" id="{BE94C1D7-A2EA-48C5-8872-62A6D84E03A5}"/>
              </a:ext>
            </a:extLst>
          </p:cNvPr>
          <p:cNvSpPr>
            <a:spLocks noGrp="1"/>
          </p:cNvSpPr>
          <p:nvPr>
            <p:ph type="title"/>
          </p:nvPr>
        </p:nvSpPr>
        <p:spPr>
          <a:xfrm>
            <a:off x="4676780" y="78202"/>
            <a:ext cx="6812759" cy="792832"/>
          </a:xfrm>
        </p:spPr>
        <p:txBody>
          <a:bodyPr>
            <a:normAutofit/>
          </a:bodyPr>
          <a:lstStyle/>
          <a:p>
            <a:pPr algn="ctr"/>
            <a:r>
              <a:rPr lang="en-US" sz="3600" b="1" dirty="0"/>
              <a:t>Pipe Capacity Analysis</a:t>
            </a:r>
          </a:p>
        </p:txBody>
      </p:sp>
      <p:pic>
        <p:nvPicPr>
          <p:cNvPr id="6" name="Picture 5">
            <a:extLst>
              <a:ext uri="{FF2B5EF4-FFF2-40B4-BE49-F238E27FC236}">
                <a16:creationId xmlns:a16="http://schemas.microsoft.com/office/drawing/2014/main" id="{475A2CE2-CDAC-47B1-ABFC-7F14600989A2}"/>
              </a:ext>
            </a:extLst>
          </p:cNvPr>
          <p:cNvPicPr>
            <a:picLocks noChangeAspect="1"/>
          </p:cNvPicPr>
          <p:nvPr/>
        </p:nvPicPr>
        <p:blipFill>
          <a:blip r:embed="rId3"/>
          <a:stretch>
            <a:fillRect/>
          </a:stretch>
        </p:blipFill>
        <p:spPr>
          <a:xfrm>
            <a:off x="3493360" y="718150"/>
            <a:ext cx="8698640" cy="5078795"/>
          </a:xfrm>
          <a:prstGeom prst="rect">
            <a:avLst/>
          </a:prstGeom>
        </p:spPr>
      </p:pic>
    </p:spTree>
    <p:extLst>
      <p:ext uri="{BB962C8B-B14F-4D97-AF65-F5344CB8AC3E}">
        <p14:creationId xmlns:p14="http://schemas.microsoft.com/office/powerpoint/2010/main" val="3647134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5A97B1CF5A44AA5A8F22E8CC0CBD2" ma:contentTypeVersion="2" ma:contentTypeDescription="Create a new document." ma:contentTypeScope="" ma:versionID="cc1836099092628e63fc1bfb9af0c93f">
  <xsd:schema xmlns:xsd="http://www.w3.org/2001/XMLSchema" xmlns:xs="http://www.w3.org/2001/XMLSchema" xmlns:p="http://schemas.microsoft.com/office/2006/metadata/properties" xmlns:ns3="3c50efcf-8cac-41d0-8207-f6b7d0fe3ba4" targetNamespace="http://schemas.microsoft.com/office/2006/metadata/properties" ma:root="true" ma:fieldsID="f8ec0317389e7eb3d536481098835a26" ns3:_="">
    <xsd:import namespace="3c50efcf-8cac-41d0-8207-f6b7d0fe3ba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0efcf-8cac-41d0-8207-f6b7d0fe3b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D5BE6-4489-49A2-8FF1-15B231ABC223}">
  <ds:schemaRefs>
    <ds:schemaRef ds:uri="3c50efcf-8cac-41d0-8207-f6b7d0fe3ba4"/>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CC5FCA0-88C7-4F28-AEB3-3049148F1676}">
  <ds:schemaRefs>
    <ds:schemaRef ds:uri="http://schemas.microsoft.com/sharepoint/v3/contenttype/forms"/>
  </ds:schemaRefs>
</ds:datastoreItem>
</file>

<file path=customXml/itemProps3.xml><?xml version="1.0" encoding="utf-8"?>
<ds:datastoreItem xmlns:ds="http://schemas.openxmlformats.org/officeDocument/2006/customXml" ds:itemID="{FD66FE4A-888D-4E6A-BC18-22984E5DEA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50efcf-8cac-41d0-8207-f6b7d0fe3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4060</TotalTime>
  <Words>512</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IBSD Is Committed To</vt:lpstr>
      <vt:lpstr>PowerPoint Presentation</vt:lpstr>
      <vt:lpstr>District Boundary</vt:lpstr>
      <vt:lpstr>Future Growth Projections</vt:lpstr>
      <vt:lpstr>PowerPoint Presentation</vt:lpstr>
      <vt:lpstr>Wastewater Treatment Options</vt:lpstr>
      <vt:lpstr>Wastewater Treatment Options</vt:lpstr>
      <vt:lpstr>Pipe Capacity Analysis</vt:lpstr>
      <vt:lpstr>Where Does the Water Go?</vt:lpstr>
      <vt:lpstr>Surface Water Discharge Locations</vt:lpstr>
      <vt:lpstr>IBSD Decision</vt:lpstr>
      <vt:lpstr>IBSD Wastewater System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Planning Study Update</dc:title>
  <dc:creator>rmattisonforsgren@outlook.com</dc:creator>
  <cp:lastModifiedBy>Marianne Reiner</cp:lastModifiedBy>
  <cp:revision>36</cp:revision>
  <cp:lastPrinted>2023-04-19T18:58:24Z</cp:lastPrinted>
  <dcterms:created xsi:type="dcterms:W3CDTF">2022-03-23T21:02:58Z</dcterms:created>
  <dcterms:modified xsi:type="dcterms:W3CDTF">2023-04-19T20:39:56Z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0x010100CDD5A97B1CF5A44AA5A8F22E8CC0CBD2</vt:lpwstr>
  </property>
</Properties>
</file>